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5" r:id="rId3"/>
    <p:sldId id="282" r:id="rId4"/>
    <p:sldId id="291" r:id="rId5"/>
    <p:sldId id="292" r:id="rId6"/>
    <p:sldId id="288" r:id="rId7"/>
    <p:sldId id="284" r:id="rId8"/>
    <p:sldId id="274" r:id="rId9"/>
    <p:sldId id="266" r:id="rId10"/>
    <p:sldId id="294" r:id="rId11"/>
    <p:sldId id="295" r:id="rId12"/>
    <p:sldId id="296" r:id="rId13"/>
    <p:sldId id="293" r:id="rId14"/>
    <p:sldId id="260" r:id="rId15"/>
    <p:sldId id="280" r:id="rId16"/>
    <p:sldId id="281" r:id="rId17"/>
    <p:sldId id="276" r:id="rId18"/>
    <p:sldId id="279" r:id="rId19"/>
    <p:sldId id="277" r:id="rId20"/>
    <p:sldId id="286" r:id="rId21"/>
    <p:sldId id="297" r:id="rId22"/>
    <p:sldId id="298" r:id="rId23"/>
    <p:sldId id="264" r:id="rId24"/>
    <p:sldId id="263" r:id="rId25"/>
    <p:sldId id="265" r:id="rId26"/>
    <p:sldId id="269" r:id="rId27"/>
    <p:sldId id="290" r:id="rId28"/>
    <p:sldId id="270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8EDDB-F177-48D9-9004-377A0D0EBE2B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7DD0-155C-4090-8121-78159AC5F6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7230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8EDDB-F177-48D9-9004-377A0D0EBE2B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7DD0-155C-4090-8121-78159AC5F6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0262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8EDDB-F177-48D9-9004-377A0D0EBE2B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7DD0-155C-4090-8121-78159AC5F6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67705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8EDDB-F177-48D9-9004-377A0D0EBE2B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7DD0-155C-4090-8121-78159AC5F6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6691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8EDDB-F177-48D9-9004-377A0D0EBE2B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7DD0-155C-4090-8121-78159AC5F6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6458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8EDDB-F177-48D9-9004-377A0D0EBE2B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7DD0-155C-4090-8121-78159AC5F6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0770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8EDDB-F177-48D9-9004-377A0D0EBE2B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7DD0-155C-4090-8121-78159AC5F6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1542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8EDDB-F177-48D9-9004-377A0D0EBE2B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7DD0-155C-4090-8121-78159AC5F6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5225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8EDDB-F177-48D9-9004-377A0D0EBE2B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7DD0-155C-4090-8121-78159AC5F6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8516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8EDDB-F177-48D9-9004-377A0D0EBE2B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7DD0-155C-4090-8121-78159AC5F6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3992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8EDDB-F177-48D9-9004-377A0D0EBE2B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47DD0-155C-4090-8121-78159AC5F6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6362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8EDDB-F177-48D9-9004-377A0D0EBE2B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47DD0-155C-4090-8121-78159AC5F6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6671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47002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164" y="3284984"/>
            <a:ext cx="2939819" cy="22048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84984"/>
            <a:ext cx="3059833" cy="22948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090090"/>
            <a:ext cx="3600400" cy="240143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1520" y="116632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</a:t>
            </a:r>
          </a:p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«Детский сад   № 63 «Звёздочка» г. Волжского Волгоградской области»</a:t>
            </a:r>
          </a:p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Отчетный период  2022 год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1340768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«Основные показатели и результаты деятельности в части взаимодействия образовательной организации с семьей»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01138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6264696" cy="288033"/>
          </a:xfrm>
        </p:spPr>
        <p:txBody>
          <a:bodyPr>
            <a:noAutofit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-создание условий для участия родителей в жизни ребенка в детском саду;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 установление партнерских, доверительных, уважительных отношений между педагогами и родителями;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 оказание психолого-педагогической поддержки родителям в воспитании ребенка и повышении компетентности в вопросах развития и воспитания, охраны и укрепления здоровья детей;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 непрерывное повышение компетентности педагогов в вопросах взаимодействия с семьей воспитанников</a:t>
            </a:r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138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470025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Формы взаимодействия с родителями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980728"/>
            <a:ext cx="8136904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Информирование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айт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организации,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официальная группа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родительские чаты, информационные стенды.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Родительские собрания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Совместные проекты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Праздники, досуги, семейные посиделки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Мастер-классы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Акции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Конкурсы, выставки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Семинары-практикумы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Ладная неделя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Индивидуальная работа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Консультирование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консультационный центр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Субботники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138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48872" cy="129614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Семейный субботник, 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02.04.2022</a:t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IMG_68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980728"/>
            <a:ext cx="4350461" cy="3266786"/>
          </a:xfrm>
          <a:prstGeom prst="rect">
            <a:avLst/>
          </a:prstGeom>
        </p:spPr>
      </p:pic>
      <p:pic>
        <p:nvPicPr>
          <p:cNvPr id="8" name="Рисунок 7" descr="IMG_68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82800" y="1412776"/>
            <a:ext cx="3459160" cy="4608512"/>
          </a:xfrm>
          <a:prstGeom prst="rect">
            <a:avLst/>
          </a:prstGeom>
        </p:spPr>
      </p:pic>
      <p:pic>
        <p:nvPicPr>
          <p:cNvPr id="10" name="Рисунок 9" descr="IMG_68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31640" y="4437112"/>
            <a:ext cx="3059832" cy="22941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4119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620688"/>
            <a:ext cx="8276456" cy="1470025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Совместная проектная деятельность. </a:t>
            </a:r>
            <a:b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Проект «Я и мой город»</a:t>
            </a:r>
            <a:b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июль 2022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12" name="Рисунок 11" descr="IMG_68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20688"/>
            <a:ext cx="2880320" cy="2880320"/>
          </a:xfrm>
          <a:prstGeom prst="rect">
            <a:avLst/>
          </a:prstGeom>
        </p:spPr>
      </p:pic>
      <p:pic>
        <p:nvPicPr>
          <p:cNvPr id="13" name="Рисунок 12" descr="IMG_68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59624" y="404664"/>
            <a:ext cx="3384376" cy="3384376"/>
          </a:xfrm>
          <a:prstGeom prst="rect">
            <a:avLst/>
          </a:prstGeom>
        </p:spPr>
      </p:pic>
      <p:pic>
        <p:nvPicPr>
          <p:cNvPr id="14" name="Рисунок 13" descr="IMG_68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3212976"/>
            <a:ext cx="3501008" cy="3501008"/>
          </a:xfrm>
          <a:prstGeom prst="rect">
            <a:avLst/>
          </a:prstGeom>
        </p:spPr>
      </p:pic>
      <p:pic>
        <p:nvPicPr>
          <p:cNvPr id="15" name="Рисунок 14" descr="IMG_682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4048" y="4049688"/>
            <a:ext cx="2808312" cy="280831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-352"/>
          <a:stretch>
            <a:fillRect/>
          </a:stretch>
        </p:blipFill>
        <p:spPr>
          <a:xfrm>
            <a:off x="3275856" y="1196752"/>
            <a:ext cx="2376264" cy="17643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1138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470025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Совместная проектная деятельность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программе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«Маленький волжанин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». Проекты</a:t>
            </a: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Моя семья, мой дом», «Мой район», «Профессии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, сентябрь-ноябрь 2022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2627842" cy="348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268760"/>
            <a:ext cx="3852320" cy="28555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965" t="10314" r="7476" b="5660"/>
          <a:stretch/>
        </p:blipFill>
        <p:spPr>
          <a:xfrm>
            <a:off x="6948264" y="1340768"/>
            <a:ext cx="2014681" cy="3598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933056"/>
            <a:ext cx="1999823" cy="2666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C:\Users\Notebook\Desktop\ФОТО ДЛЯ ПРОЕК\IMG_20221123_132621_6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1680" y="4221088"/>
            <a:ext cx="3240360" cy="24302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1138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470025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10" name="Picture 2" descr="https://lh3.googleusercontent.com/yVCVmg399dTiY0syx_PzW_TJTPHcB19YulVWFud4dEDHnThwGMZBNyXLkNF9At58sDMXX4CTb5usiVDgUyrvq3BeXXrep7xOjQFAqSX0JeLN-aesASlVo-z9XfSdz4FBiPk0KCyDjmOKB9BPbhsrdO4xnyDrNyrQSqDxT1Q0dr1Tzdx69fpLoQIhE-rFp1LRJB_volhfFI1HzSMaHbGE5XAAIDcHZx0oD89RqHDIayRj0374V0dF0dzp2X3XcVdWlcF4kMUR8-cCT-VN-mRWJVbmZAEat42mSGAJGP6FJYWU92j-tCeZJrZq1eQif5_IXabscMjnsUHBwuZGqZ7CD4IUDsj0IJe4dK0V3HdD43uNbpINdM7-gmhZI24CfFhjVGe3NBo0HqxIZP0MztymR_1l2XYg2hK-p29kW1wtR_pg4UDT31971LAPFdP9Eclw6c28Vg5-uJw7Cf_Lem7G-gbfjf39joiu7MffBn8h5GyorkuRgA3VQ37ijNpYoEaFOZ356a4-ZSMNgW5sb8vDqu4GEPFheljJLRrn-yc02PrQ82DeN3j4oxnMTIZwdUcO-JkUjoxQZdLc7sC0uovUSwio05NKuS34W0BwIFKWuvK1xt5t-kx9J4QtJNaS54k5v1Yiwu_w5HTykzIK4zk57VQ5HcwbspNofs5c9LSZxvYUjESYpIP0hfoKEMJ8Q95xzYENCgeR0isWQKQIqCd2E9RpeOvMrqEWV5pwOnInp0T-M2o7-d3CDFx_c3tSkPHZjep0-E05YCa-87zr0smEOjPD1TkRy4ehFp7owX__yQrEdrKkcC-T424VkEEDnrwC2X_i8g-Je81M8QDtOZ8rLtwGY9rseyxg9YNfZ9IS8MLLge7ryL0_U55kkhw8CaRASUw4Tj9QiKd3TJLwrwSQ2Oc8ooCK4mrlsawRMlKiru3kWA=w608-h830-no?authuser=0">
            <a:extLst>
              <a:ext uri="{FF2B5EF4-FFF2-40B4-BE49-F238E27FC236}">
                <a16:creationId xmlns="" xmlns:a16="http://schemas.microsoft.com/office/drawing/2014/main" id="{B5C1F1AC-1C81-48EA-A132-2B78F769A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276872"/>
            <a:ext cx="2656055" cy="36333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lh3.googleusercontent.com/8uOHNNt_i_6XH8WeDDUlIpiBJQGszacte8dj36ztXuBAkQLdZOmQAyzz00vD9vyFnl97lgCQOtQeC1VT3xH9w6TxY92U-fK1RcSHU95VHEsBGWE_WkBpYFHHXHyMUzhiMZCB6E_0H9Z5XySXyjtEDUBBERgu_nPQgS4qVK2ypbcvGlzZPGqfx1l1zmp6PQLJ1Dc38zpV4NutuPd4yWR0O2K65ZHbm5PIXdn_DIkYYZD5WApJT6VHHP1XIcELEp-10nFhsoUH_q-ouU8bVjdu-SFVWLNbOCNfeJDXt7sbd-QOZwlPtRIGvcEd-4I4Q_f7xfvoorNrTJ8kmh6DhaWo1SaDuEgBwBXlphC6_KllJNtMiwI02Y-WW2LZbp-YFU_Qt3Rrz6o67e7F90LBjS3VXNmvao9IkDFnrZVzc74yEjMTuPYyeys5SVhUo-ChZg4bzxKNoFXiAlQ6qOlyl-QX2I1MgOoUtsSEmga5rlXtPUVYWbloruwi123turrLsMPcvRk0Xfs0Oy--K9apSe__ZgsWXJHLUVrt-wukMIeOO_oUn4ntml35Ta7T2Wt2Bfl-CiNFpY9fsaWiRFGx7agpI0h-yTEyMbmLRxedjNRoqfjAzV5Mfje_Bsmw-jgvyWeiDFDciJW54Bkd1fenaJZIYAAlATekYKSOAyBay7mW2uEKnxfLjdBfiaQFRC7fvxa1QMzaYfMf_njhArnPCz-XbT-vweeH1T-UQXkd0NIyZFoTYuCELY89eK7ifz7IRRr_g75Y0jgPbxccHyLgZ9ejf0r6h4Kyg5T58Mbtp2-meDCtXmGSNsFAV3OpMffevOBPA6cQHzf7pkVg-GZc9n0U-0m2UiRB8bi72U-6FG2alT2aC71uNFqRqi2KJl7AOstWCMCiRHODVsiTgHh7cmK_ZnB7S1zMO9c9HoLil28BWiDNEw=w607-h830-no?authuser=0">
            <a:extLst>
              <a:ext uri="{FF2B5EF4-FFF2-40B4-BE49-F238E27FC236}">
                <a16:creationId xmlns="" xmlns:a16="http://schemas.microsoft.com/office/drawing/2014/main" id="{ABC592D8-E29C-4C7C-B0E0-7C4C52A44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412776"/>
            <a:ext cx="2625581" cy="35962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4E1DDA51-142C-43DA-B2DB-74F3961BD5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36712"/>
            <a:ext cx="2294981" cy="306093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15616" y="188640"/>
            <a:ext cx="7056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Сотрудничество с родителями в            </a:t>
            </a:r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ВКонтакте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BD5F3534-F5D0-46A0-9FAF-BD827D2321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356992"/>
            <a:ext cx="2455617" cy="32751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1138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23928" y="116632"/>
            <a:ext cx="5020840" cy="244827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Совместные 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проекты, декабрь 2022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«Елочка из СССР» - </a:t>
            </a:r>
            <a:b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работа с родителями по изготовлению украшений на елку</a:t>
            </a: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«Старый, старый новый год» - </a:t>
            </a:r>
            <a:b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выставка ретро открыток из маминого детства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908918"/>
            <a:ext cx="1747671" cy="27841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804707"/>
            <a:ext cx="3868712" cy="38670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2576"/>
            <a:ext cx="3579000" cy="3579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13" y="3887529"/>
            <a:ext cx="2784198" cy="27841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4119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Акция «Сдай бумагу - накорми собаку», </a:t>
            </a:r>
            <a:b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февраль 2022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956be361-e23a-4b8c-8476-9145cd87cba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908720"/>
            <a:ext cx="2853779" cy="4040749"/>
          </a:xfrm>
          <a:prstGeom prst="rect">
            <a:avLst/>
          </a:prstGeom>
        </p:spPr>
      </p:pic>
      <p:pic>
        <p:nvPicPr>
          <p:cNvPr id="10" name="Рисунок 9" descr="IMG_75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4005064"/>
            <a:ext cx="3168352" cy="2376264"/>
          </a:xfrm>
          <a:prstGeom prst="rect">
            <a:avLst/>
          </a:prstGeom>
        </p:spPr>
      </p:pic>
      <p:pic>
        <p:nvPicPr>
          <p:cNvPr id="11" name="Рисунок 10" descr="IMG_759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3284984"/>
            <a:ext cx="3240360" cy="3240360"/>
          </a:xfrm>
          <a:prstGeom prst="rect">
            <a:avLst/>
          </a:prstGeom>
        </p:spPr>
      </p:pic>
      <p:pic>
        <p:nvPicPr>
          <p:cNvPr id="13" name="Рисунок 12" descr="IMG_759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4" y="116632"/>
            <a:ext cx="2088232" cy="2784310"/>
          </a:xfrm>
          <a:prstGeom prst="rect">
            <a:avLst/>
          </a:prstGeom>
        </p:spPr>
      </p:pic>
      <p:pic>
        <p:nvPicPr>
          <p:cNvPr id="14" name="Рисунок 13" descr="IMG_759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04298" y="3789040"/>
            <a:ext cx="2139702" cy="2852936"/>
          </a:xfrm>
          <a:prstGeom prst="rect">
            <a:avLst/>
          </a:prstGeom>
        </p:spPr>
      </p:pic>
      <p:pic>
        <p:nvPicPr>
          <p:cNvPr id="15" name="Рисунок 14" descr="IMG_759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92280" y="188640"/>
            <a:ext cx="1928813" cy="3429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3308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Акция «Помощь для маленьких жителей ЛНР и ДНР », </a:t>
            </a:r>
            <a:b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август 2022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IMG_6832.PNG"/>
          <p:cNvPicPr>
            <a:picLocks noChangeAspect="1"/>
          </p:cNvPicPr>
          <p:nvPr/>
        </p:nvPicPr>
        <p:blipFill>
          <a:blip r:embed="rId2" cstate="print"/>
          <a:srcRect t="22700" r="-425" b="26900"/>
          <a:stretch>
            <a:fillRect/>
          </a:stretch>
        </p:blipFill>
        <p:spPr>
          <a:xfrm>
            <a:off x="179512" y="1052736"/>
            <a:ext cx="5024193" cy="4484827"/>
          </a:xfrm>
          <a:prstGeom prst="rect">
            <a:avLst/>
          </a:prstGeom>
        </p:spPr>
      </p:pic>
      <p:pic>
        <p:nvPicPr>
          <p:cNvPr id="16" name="Рисунок 15" descr="IMG_68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836712"/>
            <a:ext cx="3129239" cy="2348880"/>
          </a:xfrm>
          <a:prstGeom prst="rect">
            <a:avLst/>
          </a:prstGeom>
        </p:spPr>
      </p:pic>
      <p:pic>
        <p:nvPicPr>
          <p:cNvPr id="17" name="Рисунок 16" descr="IMG_683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3861048"/>
            <a:ext cx="3312368" cy="24880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3308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Акция «Добрый автобус», </a:t>
            </a:r>
            <a:b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октябрь  2022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G_68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980728"/>
            <a:ext cx="5184576" cy="5184576"/>
          </a:xfrm>
          <a:prstGeom prst="rect">
            <a:avLst/>
          </a:prstGeom>
        </p:spPr>
      </p:pic>
      <p:pic>
        <p:nvPicPr>
          <p:cNvPr id="7" name="Рисунок 6" descr="IMG_68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1340768"/>
            <a:ext cx="3339502" cy="2016224"/>
          </a:xfrm>
          <a:prstGeom prst="rect">
            <a:avLst/>
          </a:prstGeom>
        </p:spPr>
      </p:pic>
      <p:pic>
        <p:nvPicPr>
          <p:cNvPr id="8" name="Рисунок 7" descr="IMG_68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3933056"/>
            <a:ext cx="3400378" cy="19127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3308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Акция «Поддержка СВО », </a:t>
            </a:r>
            <a:b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октябрь  2022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IMG_6842.JPG"/>
          <p:cNvPicPr>
            <a:picLocks noChangeAspect="1"/>
          </p:cNvPicPr>
          <p:nvPr/>
        </p:nvPicPr>
        <p:blipFill>
          <a:blip r:embed="rId2" cstate="print"/>
          <a:srcRect t="17929"/>
          <a:stretch>
            <a:fillRect/>
          </a:stretch>
        </p:blipFill>
        <p:spPr>
          <a:xfrm>
            <a:off x="4355976" y="4077072"/>
            <a:ext cx="4283968" cy="2636912"/>
          </a:xfrm>
          <a:prstGeom prst="rect">
            <a:avLst/>
          </a:prstGeom>
        </p:spPr>
      </p:pic>
      <p:pic>
        <p:nvPicPr>
          <p:cNvPr id="10" name="Рисунок 9" descr="IMG_68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836712"/>
            <a:ext cx="3886960" cy="3857808"/>
          </a:xfrm>
          <a:prstGeom prst="rect">
            <a:avLst/>
          </a:prstGeom>
        </p:spPr>
      </p:pic>
      <p:pic>
        <p:nvPicPr>
          <p:cNvPr id="11" name="Рисунок 10" descr="IMG_68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4797152"/>
            <a:ext cx="2627784" cy="1970838"/>
          </a:xfrm>
          <a:prstGeom prst="rect">
            <a:avLst/>
          </a:prstGeom>
        </p:spPr>
      </p:pic>
      <p:pic>
        <p:nvPicPr>
          <p:cNvPr id="12" name="Рисунок 11" descr="IMG_68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836712"/>
            <a:ext cx="3995936" cy="29969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3308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28803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Совместная акция «Миллион родине»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005064"/>
            <a:ext cx="3216357" cy="24122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C:\Users\Olga\Downloads\ceba9cc2-079e-4e4b-b821-77037fe6583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836712"/>
            <a:ext cx="2547664" cy="2547664"/>
          </a:xfrm>
          <a:prstGeom prst="rect">
            <a:avLst/>
          </a:prstGeom>
          <a:noFill/>
        </p:spPr>
      </p:pic>
      <p:pic>
        <p:nvPicPr>
          <p:cNvPr id="2051" name="Picture 3" descr="C:\Users\Olga\Downloads\cf2822f5-9165-44fb-980f-89972f06a7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908720"/>
            <a:ext cx="2592288" cy="2592288"/>
          </a:xfrm>
          <a:prstGeom prst="rect">
            <a:avLst/>
          </a:prstGeom>
          <a:noFill/>
        </p:spPr>
      </p:pic>
      <p:pic>
        <p:nvPicPr>
          <p:cNvPr id="2052" name="Picture 4" descr="C:\Users\Olga\Downloads\f56e9e2a-ab8c-4d69-8cc9-4813aa885fc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573016"/>
            <a:ext cx="2520280" cy="3150350"/>
          </a:xfrm>
          <a:prstGeom prst="rect">
            <a:avLst/>
          </a:prstGeom>
          <a:noFill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3717032"/>
            <a:ext cx="2431530" cy="2751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IMG_6833.PNG"/>
          <p:cNvPicPr>
            <a:picLocks noChangeAspect="1"/>
          </p:cNvPicPr>
          <p:nvPr/>
        </p:nvPicPr>
        <p:blipFill>
          <a:blip r:embed="rId7" cstate="print"/>
          <a:srcRect t="14300" r="1443" b="15351"/>
          <a:stretch>
            <a:fillRect/>
          </a:stretch>
        </p:blipFill>
        <p:spPr>
          <a:xfrm>
            <a:off x="3491880" y="836712"/>
            <a:ext cx="2359897" cy="29961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3308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«Посиделки с мамами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», ноябрь 2022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Мастер – класс</a:t>
            </a:r>
            <a:b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Совместные игры</a:t>
            </a:r>
            <a:b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Чаепитие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083900"/>
            <a:ext cx="3635896" cy="24239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07563"/>
            <a:ext cx="3744416" cy="24962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33" y="1988500"/>
            <a:ext cx="2875895" cy="1917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66" y="2020045"/>
            <a:ext cx="2851277" cy="19008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2004912"/>
            <a:ext cx="2851278" cy="19008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173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319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 descr="C:\Users\Пользователь\Downloads\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5212046" cy="3960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4" descr="C:\Users\Пользователь\Downloads\20221125_0933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356992"/>
            <a:ext cx="5637984" cy="3171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652120" y="404664"/>
            <a:ext cx="30963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Мастер-класс с мамами «Фруктовый салат», </a:t>
            </a:r>
          </a:p>
          <a:p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ноябрь 2022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84661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3190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Нетрадиционное родительское 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собрание, декабрь 2022</a:t>
            </a:r>
            <a:r>
              <a:rPr lang="ru-RU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https://sun9-22.userapi.com/impg/MGrgdsXbLK6Ntzk4y7cMxMw-o31Pld0elCIBLA/PURAnwrSl6g.jpg?size=1280x720&amp;quality=95&amp;sign=4d709080d31bdf052b9e636f1458d72b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702" y="1196752"/>
            <a:ext cx="4229049" cy="2378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https://sun9-48.userapi.com/impg/3OJsy71FBQzwl8zVD-D6kJW85TlXpqoovvceIw/p3DfX4tgTXc.jpg?size=1280x719&amp;quality=95&amp;sign=edc1274b2f7a164ce555da17ca12caf7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7849" y="1196752"/>
            <a:ext cx="4234929" cy="2378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Olga\Downloads\IMG_47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933056"/>
            <a:ext cx="3408912" cy="25566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C:\Users\Olga\Downloads\IMG_47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3933056"/>
            <a:ext cx="3421421" cy="2566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26917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319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Мастер – класс по изготовлению елочных </a:t>
            </a:r>
            <a:r>
              <a:rPr lang="ru-RU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игрушек, декабрь 2022</a:t>
            </a:r>
            <a:r>
              <a:rPr lang="ru-RU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3867894" cy="51571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579596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5317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Индивидуальная работа с родителями и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детьми, октябрь 2022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268760"/>
            <a:ext cx="5303573" cy="39776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17032"/>
            <a:ext cx="5004948" cy="28152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5678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319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зготовлению елочных игрушек </a:t>
            </a:r>
            <a:br>
              <a:rPr lang="ru-RU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подарок для </a:t>
            </a:r>
            <a:r>
              <a:rPr lang="ru-RU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родителей, декабрь 2022</a:t>
            </a:r>
            <a:r>
              <a:rPr lang="ru-RU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1241375"/>
            <a:ext cx="3883980" cy="54825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" t="-5755" r="-38" b="5755"/>
          <a:stretch/>
        </p:blipFill>
        <p:spPr>
          <a:xfrm>
            <a:off x="251520" y="908720"/>
            <a:ext cx="3456384" cy="57805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480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онкурсы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IMG_6834.PNG"/>
          <p:cNvPicPr>
            <a:picLocks noChangeAspect="1"/>
          </p:cNvPicPr>
          <p:nvPr/>
        </p:nvPicPr>
        <p:blipFill>
          <a:blip r:embed="rId2" cstate="print"/>
          <a:srcRect t="10101" r="1443" b="8001"/>
          <a:stretch>
            <a:fillRect/>
          </a:stretch>
        </p:blipFill>
        <p:spPr>
          <a:xfrm>
            <a:off x="395536" y="980728"/>
            <a:ext cx="3800057" cy="5616624"/>
          </a:xfrm>
          <a:prstGeom prst="rect">
            <a:avLst/>
          </a:prstGeom>
        </p:spPr>
      </p:pic>
      <p:pic>
        <p:nvPicPr>
          <p:cNvPr id="10" name="Рисунок 9" descr="IMG_6846.PNG"/>
          <p:cNvPicPr>
            <a:picLocks noChangeAspect="1"/>
          </p:cNvPicPr>
          <p:nvPr/>
        </p:nvPicPr>
        <p:blipFill>
          <a:blip r:embed="rId3" cstate="print"/>
          <a:srcRect t="10101" r="3311" b="8001"/>
          <a:stretch>
            <a:fillRect/>
          </a:stretch>
        </p:blipFill>
        <p:spPr>
          <a:xfrm>
            <a:off x="5004048" y="980728"/>
            <a:ext cx="3728049" cy="56166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3308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онкурсы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E:\Методическая работа 2018\конкурсы\конкурсы 2020-2021\2022-2023\учимся вместе\Семейная газета, Монайчева Оля, ДОУ 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3480" y="3356992"/>
            <a:ext cx="4680520" cy="3277889"/>
          </a:xfrm>
          <a:prstGeom prst="rect">
            <a:avLst/>
          </a:prstGeom>
          <a:noFill/>
        </p:spPr>
      </p:pic>
      <p:pic>
        <p:nvPicPr>
          <p:cNvPr id="3075" name="Picture 3" descr="E:\Методическая работа 2018\конкурсы\конкурсы 2020-2021\2022-2023\учимся вместе\Семейная поделка, Костенко Ксения, ДОУ 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908720"/>
            <a:ext cx="3024336" cy="2268252"/>
          </a:xfrm>
          <a:prstGeom prst="rect">
            <a:avLst/>
          </a:prstGeom>
          <a:noFill/>
        </p:spPr>
      </p:pic>
      <p:pic>
        <p:nvPicPr>
          <p:cNvPr id="3076" name="Picture 4" descr="E:\Методическая работа 2018\конкурсы\конкурсы 2020-2021\2022-2023\учимся вместе\IMG_3944.jpg"/>
          <p:cNvPicPr>
            <a:picLocks noChangeAspect="1" noChangeArrowheads="1"/>
          </p:cNvPicPr>
          <p:nvPr/>
        </p:nvPicPr>
        <p:blipFill>
          <a:blip r:embed="rId4" cstate="print"/>
          <a:srcRect b="16976"/>
          <a:stretch>
            <a:fillRect/>
          </a:stretch>
        </p:blipFill>
        <p:spPr bwMode="auto">
          <a:xfrm>
            <a:off x="251520" y="4293096"/>
            <a:ext cx="3960439" cy="2466074"/>
          </a:xfrm>
          <a:prstGeom prst="rect">
            <a:avLst/>
          </a:prstGeom>
          <a:noFill/>
        </p:spPr>
      </p:pic>
      <p:pic>
        <p:nvPicPr>
          <p:cNvPr id="8" name="Рисунок 7" descr="IMG_68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836712"/>
            <a:ext cx="4211960" cy="31589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3308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16632"/>
            <a:ext cx="8769152" cy="85010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Ладная неделя. Выставка семейного творчества «Ларец», ноябрь 2022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IMG_45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836712"/>
            <a:ext cx="5328591" cy="3996443"/>
          </a:xfrm>
          <a:prstGeom prst="rect">
            <a:avLst/>
          </a:prstGeom>
        </p:spPr>
      </p:pic>
      <p:pic>
        <p:nvPicPr>
          <p:cNvPr id="9" name="Рисунок 8" descr="IMG_45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4365104"/>
            <a:ext cx="3107838" cy="2330878"/>
          </a:xfrm>
          <a:prstGeom prst="rect">
            <a:avLst/>
          </a:prstGeom>
        </p:spPr>
      </p:pic>
      <p:pic>
        <p:nvPicPr>
          <p:cNvPr id="10" name="Рисунок 9" descr="IMG_455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4437112"/>
            <a:ext cx="3035829" cy="22768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3308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Фотовыставка</a:t>
            </a:r>
            <a:b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«Моя семья»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669027"/>
            <a:ext cx="2232248" cy="29763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2304256" cy="30723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4312" t="636" r="10866" b="-636"/>
          <a:stretch/>
        </p:blipFill>
        <p:spPr>
          <a:xfrm>
            <a:off x="6828882" y="3666679"/>
            <a:ext cx="2085933" cy="297632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295" y="3677799"/>
            <a:ext cx="2232248" cy="29763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77" y="1546116"/>
            <a:ext cx="2556284" cy="19140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824"/>
          <a:stretch/>
        </p:blipFill>
        <p:spPr>
          <a:xfrm>
            <a:off x="6933340" y="290810"/>
            <a:ext cx="1981475" cy="31274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1857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Фотовыставка</a:t>
            </a:r>
            <a:b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«Мамочка любимая…»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49079"/>
            <a:ext cx="1877894" cy="25038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772814"/>
            <a:ext cx="1992360" cy="266091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7160"/>
            <a:ext cx="1814814" cy="24197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772816"/>
            <a:ext cx="1995686" cy="26609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542024"/>
            <a:ext cx="3168352" cy="21109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144" y="217161"/>
            <a:ext cx="1814814" cy="24197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144" y="3944017"/>
            <a:ext cx="1799739" cy="27089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1148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82610" y="274638"/>
            <a:ext cx="6204190" cy="135416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Фотовыставка</a:t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«Мои любимые питомцы»</a:t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507794"/>
            <a:ext cx="2641848" cy="40994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556720"/>
            <a:ext cx="2250588" cy="30007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82" y="3423716"/>
            <a:ext cx="2387624" cy="318349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699770"/>
            <a:ext cx="2543258" cy="19074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2303098" cy="30707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9678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92430" cy="79208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Консультирование  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Olga\Downloads\IMG_76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4005064"/>
            <a:ext cx="3384376" cy="2538282"/>
          </a:xfrm>
          <a:prstGeom prst="rect">
            <a:avLst/>
          </a:prstGeom>
          <a:noFill/>
        </p:spPr>
      </p:pic>
      <p:pic>
        <p:nvPicPr>
          <p:cNvPr id="4099" name="Picture 3" descr="C:\Users\Olga\Downloads\IMG_76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645024"/>
            <a:ext cx="3816424" cy="2862318"/>
          </a:xfrm>
          <a:prstGeom prst="rect">
            <a:avLst/>
          </a:prstGeom>
          <a:noFill/>
        </p:spPr>
      </p:pic>
      <p:pic>
        <p:nvPicPr>
          <p:cNvPr id="4100" name="Picture 4" descr="C:\Users\Olga\Downloads\IMG_76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764704"/>
            <a:ext cx="3744416" cy="2808312"/>
          </a:xfrm>
          <a:prstGeom prst="rect">
            <a:avLst/>
          </a:prstGeom>
          <a:noFill/>
        </p:spPr>
      </p:pic>
      <p:pic>
        <p:nvPicPr>
          <p:cNvPr id="4101" name="Picture 5" descr="C:\Users\Olga\Downloads\IMG_76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764704"/>
            <a:ext cx="3253403" cy="24400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7406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30082" y="116632"/>
            <a:ext cx="6713868" cy="79208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Помощь родителей в пополнении предметно – развивающей среды в группах  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924944"/>
            <a:ext cx="2787774" cy="37170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924944"/>
            <a:ext cx="2787774" cy="37170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936629"/>
            <a:ext cx="2787774" cy="37170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234" y="932919"/>
            <a:ext cx="2459765" cy="18448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185" y="912672"/>
            <a:ext cx="2459765" cy="18448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9661"/>
            <a:ext cx="1978562" cy="26380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7406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89" y="188640"/>
            <a:ext cx="3865056" cy="28987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983" y="4149080"/>
            <a:ext cx="3323862" cy="24928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401" y="188640"/>
            <a:ext cx="3865056" cy="28987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354" y="3211173"/>
            <a:ext cx="2573103" cy="343080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12976"/>
            <a:ext cx="2571750" cy="3429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066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134</Words>
  <Application>Microsoft Office PowerPoint</Application>
  <PresentationFormat>Экран (4:3)</PresentationFormat>
  <Paragraphs>48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 </vt:lpstr>
      <vt:lpstr>         Задачи:  -создание условий для участия родителей в жизни ребенка в детском саду; - установление партнерских, доверительных, уважительных отношений между педагогами и родителями; - оказание психолого-педагогической поддержки родителям в воспитании ребенка и повышении компетентности в вопросах развития и воспитания, охраны и укрепления здоровья детей; - непрерывное повышение компетентности педагогов в вопросах взаимодействия с семьей воспитанников   </vt:lpstr>
      <vt:lpstr>Формы взаимодействия с родителями    </vt:lpstr>
      <vt:lpstr> Семейный субботник, 02.04.2022 </vt:lpstr>
      <vt:lpstr>Совместная проектная деятельность.  Проект «Я и мой город» июль 2022    </vt:lpstr>
      <vt:lpstr>Совместная проектная деятельность по программе «Маленький волжанин». Проекты: «Моя семья, мой дом», «Мой район», «Профессии» , сентябрь-ноябрь 2022    </vt:lpstr>
      <vt:lpstr> </vt:lpstr>
      <vt:lpstr> Совместные проекты, декабрь 2022 «Елочка из СССР» -  работа с родителями по изготовлению украшений на елку «Старый, старый новый год» -  выставка ретро открыток из маминого детства </vt:lpstr>
      <vt:lpstr> Акция «Сдай бумагу - накорми собаку»,  февраль 2022 </vt:lpstr>
      <vt:lpstr> Акция «Помощь для маленьких жителей ЛНР и ДНР »,  август 2022 </vt:lpstr>
      <vt:lpstr> Акция «Добрый автобус»,  октябрь  2022 </vt:lpstr>
      <vt:lpstr> Акция «Поддержка СВО »,  октябрь  2022 </vt:lpstr>
      <vt:lpstr> Совместная акция «Миллион родине» </vt:lpstr>
      <vt:lpstr>«Посиделки с мамами», ноябрь 2022 Мастер – класс Совместные игры Чаепитие</vt:lpstr>
      <vt:lpstr>  </vt:lpstr>
      <vt:lpstr> Нетрадиционное родительское собрание, декабрь 2022  </vt:lpstr>
      <vt:lpstr> Мастер – класс по изготовлению елочных игрушек, декабрь 2022  </vt:lpstr>
      <vt:lpstr>Индивидуальная работа с родителями и детьми, октябрь 2022</vt:lpstr>
      <vt:lpstr> Изготовлению елочных игрушек  в подарок для родителей, декабрь 2022  </vt:lpstr>
      <vt:lpstr> Конкурсы </vt:lpstr>
      <vt:lpstr> Конкурсы </vt:lpstr>
      <vt:lpstr> Ладная неделя. Выставка семейного творчества «Ларец», ноябрь 2022 </vt:lpstr>
      <vt:lpstr>Фотовыставка «Моя семья» </vt:lpstr>
      <vt:lpstr>Фотовыставка «Мамочка любимая…» </vt:lpstr>
      <vt:lpstr>Фотовыставка «Мои любимые питомцы» </vt:lpstr>
      <vt:lpstr>Консультирование  </vt:lpstr>
      <vt:lpstr>Помощь родителей в пополнении предметно – развивающей среды в группах  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Sonia</cp:lastModifiedBy>
  <cp:revision>41</cp:revision>
  <dcterms:created xsi:type="dcterms:W3CDTF">2022-12-06T09:08:44Z</dcterms:created>
  <dcterms:modified xsi:type="dcterms:W3CDTF">2023-02-18T12:45:45Z</dcterms:modified>
</cp:coreProperties>
</file>