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7" r:id="rId2"/>
    <p:sldId id="267" r:id="rId3"/>
    <p:sldId id="265" r:id="rId4"/>
    <p:sldId id="266" r:id="rId5"/>
    <p:sldId id="268" r:id="rId6"/>
    <p:sldId id="258" r:id="rId7"/>
    <p:sldId id="269" r:id="rId8"/>
    <p:sldId id="283" r:id="rId9"/>
    <p:sldId id="275" r:id="rId10"/>
    <p:sldId id="284" r:id="rId11"/>
    <p:sldId id="274" r:id="rId12"/>
    <p:sldId id="261" r:id="rId13"/>
    <p:sldId id="272" r:id="rId14"/>
    <p:sldId id="277" r:id="rId15"/>
    <p:sldId id="273" r:id="rId16"/>
    <p:sldId id="282" r:id="rId17"/>
    <p:sldId id="281" r:id="rId18"/>
    <p:sldId id="276" r:id="rId19"/>
    <p:sldId id="280" r:id="rId20"/>
    <p:sldId id="285" r:id="rId21"/>
    <p:sldId id="286" r:id="rId22"/>
    <p:sldId id="287" r:id="rId23"/>
  </p:sldIdLst>
  <p:sldSz cx="6858000" cy="9144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17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2" autoAdjust="0"/>
    <p:restoredTop sz="98460" autoAdjust="0"/>
  </p:normalViewPr>
  <p:slideViewPr>
    <p:cSldViewPr>
      <p:cViewPr>
        <p:scale>
          <a:sx n="80" d="100"/>
          <a:sy n="80" d="100"/>
        </p:scale>
        <p:origin x="-3270" y="-3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F2BD49-A8AB-4B46-B34F-0BA1E10A2520}" type="datetimeFigureOut">
              <a:rPr lang="ru-RU" smtClean="0"/>
              <a:pPr/>
              <a:t>23.10.2023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3567E-9AAC-43A6-845D-AD56684844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0861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567E-9AAC-43A6-845D-AD5668484402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isk.yandex.ru/d/cOmOhi85tM1v5Q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04800" y="533400"/>
            <a:ext cx="6248400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Муниципальное дошкольное образовательное учреждение</a:t>
            </a:r>
          </a:p>
          <a:p>
            <a:pPr algn="ctr"/>
            <a:r>
              <a:rPr lang="ru-RU" sz="16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Детский сад № 63 «Звёздочка»</a:t>
            </a:r>
          </a:p>
          <a:p>
            <a:pPr algn="ctr"/>
            <a:r>
              <a:rPr lang="ru-RU" sz="16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г. Волжского Волгоградской области</a:t>
            </a:r>
          </a:p>
          <a:p>
            <a:pPr algn="ctr"/>
            <a:endParaRPr lang="ru-RU" sz="16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r>
              <a:rPr lang="ru-RU" sz="20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Bookman Old Style" pitchFamily="18" charset="0"/>
                <a:sym typeface="Symbol"/>
              </a:rPr>
              <a:t>ХІ региональный фестиваль проектов </a:t>
            </a:r>
          </a:p>
          <a:p>
            <a:pPr algn="ctr"/>
            <a:r>
              <a:rPr lang="ru-RU" sz="20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Bookman Old Style" pitchFamily="18" charset="0"/>
                <a:sym typeface="Symbol"/>
              </a:rPr>
              <a:t>«Мой край родной – Поволжье»</a:t>
            </a:r>
            <a:endParaRPr lang="ru-RU" sz="16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002060"/>
              </a:solidFill>
              <a:latin typeface="Bookman Old Style" pitchFamily="18" charset="0"/>
            </a:endParaRPr>
          </a:p>
          <a:p>
            <a:pPr algn="ctr"/>
            <a:endParaRPr lang="ru-RU" sz="16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endParaRPr lang="ru-RU" sz="16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2209800"/>
            <a:ext cx="59436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  <a:p>
            <a:pPr algn="ctr"/>
            <a:r>
              <a:rPr lang="ru-RU" sz="3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ПРОЕКТ 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Патриотический марафон «Сталинград- невыдуманная история»</a:t>
            </a:r>
          </a:p>
          <a:p>
            <a:pPr algn="ctr"/>
            <a:endParaRPr lang="ru-RU" sz="3200" b="1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  <a:p>
            <a:pPr algn="ctr"/>
            <a:endParaRPr lang="ru-RU" sz="3200" b="1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  <a:p>
            <a:pPr algn="ctr"/>
            <a:endParaRPr lang="ru-RU" sz="3200" b="1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  <a:p>
            <a:pPr algn="ctr"/>
            <a:endParaRPr lang="ru-RU" sz="3200" b="1" dirty="0" smtClean="0">
              <a:ln w="12700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  <a:p>
            <a:pPr algn="ctr"/>
            <a:endParaRPr lang="ru-RU" sz="32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95600" y="8229599"/>
            <a:ext cx="27240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n w="12700">
                  <a:solidFill>
                    <a:prstClr val="black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2023 год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13095"/>
          <a:stretch>
            <a:fillRect/>
          </a:stretch>
        </p:blipFill>
        <p:spPr bwMode="auto">
          <a:xfrm>
            <a:off x="1447800" y="5029200"/>
            <a:ext cx="4038600" cy="3098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09600" y="1905000"/>
            <a:ext cx="59436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1600" b="1" u="sng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Авторы проекта:</a:t>
            </a:r>
          </a:p>
          <a:p>
            <a:r>
              <a:rPr lang="ru-RU" sz="16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Ларина Ольга Владимировна – заведующий</a:t>
            </a:r>
          </a:p>
          <a:p>
            <a:r>
              <a:rPr lang="ru-RU" sz="1600" b="1" dirty="0" err="1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Гоманюк</a:t>
            </a:r>
            <a:r>
              <a:rPr lang="ru-RU" sz="16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 Ольга Юрьевна – старший воспитатель</a:t>
            </a:r>
          </a:p>
          <a:p>
            <a:r>
              <a:rPr lang="ru-RU" sz="1600" b="1" dirty="0" err="1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Труляева</a:t>
            </a:r>
            <a:r>
              <a:rPr lang="ru-RU" sz="16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 Мария Петровна, воспитатель</a:t>
            </a:r>
          </a:p>
          <a:p>
            <a:r>
              <a:rPr lang="ru-RU" sz="16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Александрова Марина Юрьевна - воспитатель</a:t>
            </a:r>
            <a:endParaRPr lang="ru-RU" sz="16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4800" y="3886200"/>
            <a:ext cx="63246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u="sng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Участники проекта:</a:t>
            </a:r>
          </a:p>
          <a:p>
            <a:pPr algn="ctr"/>
            <a:r>
              <a:rPr lang="ru-RU" sz="16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Воспитанники старших и подготовительных групп детского сада, члены их семей, воспитатели ДОУ, члены ассоциации «Дети Сталинграда»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04800" y="533400"/>
            <a:ext cx="62484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u="sng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Тип проекта:</a:t>
            </a:r>
          </a:p>
          <a:p>
            <a:pPr algn="ctr"/>
            <a:r>
              <a:rPr lang="ru-RU" sz="16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 </a:t>
            </a:r>
          </a:p>
          <a:p>
            <a:pPr algn="ctr"/>
            <a:r>
              <a:rPr lang="ru-RU" sz="16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Комплексный</a:t>
            </a:r>
          </a:p>
          <a:p>
            <a:pPr algn="ctr"/>
            <a:r>
              <a:rPr lang="ru-RU" sz="16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долгосрочный</a:t>
            </a:r>
          </a:p>
        </p:txBody>
      </p:sp>
      <p:pic>
        <p:nvPicPr>
          <p:cNvPr id="2050" name="Picture 2" descr="E:\Методическая работа 2018\Президентский 22\2 февраля 23\2 февраля\DSC_29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5257800"/>
            <a:ext cx="4686373" cy="31240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304800"/>
            <a:ext cx="6858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АКТУАЛЬНОСТЬ </a:t>
            </a: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33400" y="375960"/>
            <a:ext cx="57912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4800" y="1066800"/>
            <a:ext cx="6172200" cy="763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Память – основа жизни, основа нашего сознания. Не даром говорят: потерял память – потерял себя. </a:t>
            </a:r>
          </a:p>
          <a:p>
            <a:pPr algn="just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Благодаря памяти происходит соединение прошлого, настоящего и будущего.  </a:t>
            </a:r>
          </a:p>
          <a:p>
            <a:pPr algn="just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В наших силах внести свой посильный  вклад в сохранение памяти о событиях  Великой Отечественной войны, о людях, переживших её ужасы. </a:t>
            </a:r>
          </a:p>
          <a:p>
            <a:pPr algn="just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В 2023 году мы отмечаем 80 годовщину Сталинградской битвы, которая стала коренным переломом в войне. Мы живем на этой легендарной земле и гордимся подвигами, мужеством и стойкостью защитников и детей военного Сталинграда. К сожалению, все меньше и меньше в живых остается очевидцев событий, людей, переживших тяжелые военные годы. А ведь это "живая история« тех времен, невыдуманные судьбы, рассказы со слезами на глазах и болью в сердце, поколение без детства....</a:t>
            </a:r>
          </a:p>
          <a:p>
            <a:pPr algn="just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Поколение молодых родителей в большинстве своем не интересуется историей, многие не знают и не помнят исторических событий и подвигов Родины, источником информации чаще всего выступает всемирная паутина, происходит искажение истории, понятий. Воспитание "патриотизма" часто сводится к формализму, нарушена связь поколений! </a:t>
            </a:r>
          </a:p>
          <a:p>
            <a:pPr algn="just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Сегодня, как никогда необходимо живое общение, "живая история", сохранение памяти, традиций, объединение поколений, соучастие и сочувствие!</a:t>
            </a:r>
          </a:p>
          <a:p>
            <a:pPr algn="just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 Сбор материала,  воспоминаний, архивных фото, интервью, совместные мероприятия,  экскурсии, встречи с детьми Сталинграда, детско-родительские проекты, создание интерактивного музея – используя эти формы работы, мы сможем помочь подрастающему поколению прочувствовать, понять, увидеть и сохранить память о войне, о героях, о Сталинградской битве, найти эмоциональный отклик в сердцах и зародить ростки патриотизма.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228600"/>
            <a:ext cx="68580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ЦЕЛЬ: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533400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endParaRPr lang="ru-RU" sz="1600" b="1" dirty="0" smtClean="0">
              <a:solidFill>
                <a:schemeClr val="accent2">
                  <a:lumMod val="50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1524000"/>
            <a:ext cx="68580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ЗАДАЧИ: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04800" y="1905000"/>
            <a:ext cx="632460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1500" dirty="0" smtClean="0">
                <a:latin typeface="Bookman Old Style" pitchFamily="18" charset="0"/>
              </a:rPr>
              <a:t>Создание условий для развития познавательной активности, интереса старших дошкольников, информированности и поиска новых знаний у детско-родительского и педагогического сообщества об  историческом прошлом родного края, приобщение к культурному наследию малой Родины;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500" dirty="0" smtClean="0">
                <a:latin typeface="Bookman Old Style" pitchFamily="18" charset="0"/>
              </a:rPr>
              <a:t>Воспитывать осознанное отношение к событиям времен </a:t>
            </a:r>
            <a:r>
              <a:rPr lang="ru-RU" sz="1500" dirty="0" err="1" smtClean="0">
                <a:latin typeface="Bookman Old Style" pitchFamily="18" charset="0"/>
              </a:rPr>
              <a:t>ВОв</a:t>
            </a:r>
            <a:r>
              <a:rPr lang="ru-RU" sz="1500" dirty="0" smtClean="0">
                <a:latin typeface="Bookman Old Style" pitchFamily="18" charset="0"/>
              </a:rPr>
              <a:t>, чувство гордости за свою Родину, уважение к памяти защитников Сталинграда;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500" dirty="0" smtClean="0">
                <a:latin typeface="Bookman Old Style" pitchFamily="18" charset="0"/>
              </a:rPr>
              <a:t>Вызывать эмоциональный отклик  на события героического прошлого нашей истории</a:t>
            </a:r>
            <a:r>
              <a:rPr lang="ru-RU" sz="1500" dirty="0" smtClean="0">
                <a:latin typeface="Bookman Old Style" pitchFamily="18" charset="0"/>
              </a:rPr>
              <a:t>.</a:t>
            </a:r>
            <a:endParaRPr lang="ru-RU" sz="1500" dirty="0" smtClean="0">
              <a:latin typeface="Bookman Old Style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4495800"/>
            <a:ext cx="6858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ОЖИДАЕМЫЙ</a:t>
            </a:r>
            <a:endParaRPr lang="ru-RU" sz="20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  <a:p>
            <a:pPr algn="ctr"/>
            <a:r>
              <a:rPr lang="ru-RU" sz="20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РЕЗУЛЬТАТ: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28600" y="5562600"/>
            <a:ext cx="6324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521B0A"/>
                </a:solidFill>
                <a:latin typeface="Bookman Old Style" pitchFamily="18" charset="0"/>
              </a:rPr>
              <a:t/>
            </a:r>
            <a:br>
              <a:rPr lang="ru-RU" sz="1600" b="1" dirty="0" smtClean="0">
                <a:solidFill>
                  <a:srgbClr val="521B0A"/>
                </a:solidFill>
                <a:latin typeface="Bookman Old Style" pitchFamily="18" charset="0"/>
              </a:rPr>
            </a:br>
            <a:endParaRPr lang="ru-RU" sz="1600" b="1" dirty="0">
              <a:solidFill>
                <a:srgbClr val="521B0A"/>
              </a:solidFill>
              <a:latin typeface="Bookman Old Style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7162800"/>
            <a:ext cx="6858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ПРОДУКТ </a:t>
            </a:r>
          </a:p>
          <a:p>
            <a:pPr algn="ctr"/>
            <a:r>
              <a:rPr lang="ru-RU" sz="20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ПРОЕКТНОЙ ДЕЯТЕЛЬНОСТИ: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52400" y="7924800"/>
            <a:ext cx="63246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latin typeface="Bookman Old Style" pitchFamily="18" charset="0"/>
                <a:cs typeface="Times New Roman" pitchFamily="18" charset="0"/>
              </a:rPr>
              <a:t>Создание интерактивного музея «Сталинград – невыдуманная история».</a:t>
            </a:r>
            <a:endParaRPr lang="ru-RU" sz="15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28600" y="609600"/>
            <a:ext cx="6324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latin typeface="Bookman Old Style" pitchFamily="18" charset="0"/>
              </a:rPr>
              <a:t>Способствовать формированию у дошкольников первоначальных представлений о Сталинградской битве,  сохранению исторической памяти о событиях Сталинградской битвы</a:t>
            </a:r>
            <a:r>
              <a:rPr lang="ru-RU" sz="1500" dirty="0" smtClean="0">
                <a:latin typeface="Bookman Old Style" pitchFamily="18" charset="0"/>
              </a:rPr>
              <a:t>.</a:t>
            </a:r>
          </a:p>
          <a:p>
            <a:endParaRPr lang="ru-RU" sz="1500" dirty="0" smtClean="0">
              <a:latin typeface="Bookman Old Style" pitchFamily="18" charset="0"/>
            </a:endParaRPr>
          </a:p>
          <a:p>
            <a:endParaRPr lang="ru-RU" sz="1500" dirty="0">
              <a:latin typeface="Bookman Old Style" pitchFamily="18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457200" y="5217940"/>
            <a:ext cx="6019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Развитие у детей познавательной активности, формирование интереса к историческим событиям, героям Сталинградской битвы, желания посетить памятные места.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Обогащение 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социокультурного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опыта детей, воспитание патриотических чувств в процессе активного познания героической истории своего родного края.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Отражение полученных знаний и впечатлений в различных видах деятельности.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228600"/>
            <a:ext cx="68580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ЭТАПЫ РАБОТЫ:</a:t>
            </a:r>
            <a:r>
              <a:rPr lang="ru-RU" sz="28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685800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endParaRPr lang="ru-RU" sz="1600" b="1" dirty="0" smtClean="0">
              <a:solidFill>
                <a:schemeClr val="accent2">
                  <a:lumMod val="50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8600" y="5715000"/>
            <a:ext cx="6324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81000" y="685800"/>
            <a:ext cx="6096000" cy="886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b="1" dirty="0" smtClean="0">
                <a:latin typeface="Bookman Old Style" pitchFamily="18" charset="0"/>
              </a:rPr>
              <a:t>1-й этап: подготовительный: </a:t>
            </a:r>
          </a:p>
          <a:p>
            <a:pPr algn="just"/>
            <a:r>
              <a:rPr lang="ru-RU" sz="1500" dirty="0" smtClean="0">
                <a:latin typeface="Bookman Old Style" pitchFamily="18" charset="0"/>
              </a:rPr>
              <a:t>• разработка этапов проектной деятельности;</a:t>
            </a:r>
          </a:p>
          <a:p>
            <a:pPr algn="just"/>
            <a:r>
              <a:rPr lang="ru-RU" sz="1500" dirty="0" smtClean="0">
                <a:latin typeface="Bookman Old Style" pitchFamily="18" charset="0"/>
              </a:rPr>
              <a:t> •создание информационной среды, обеспечивающей реализацию и развитие проекта, запуск Ленты памяти в </a:t>
            </a:r>
            <a:r>
              <a:rPr lang="ru-RU" sz="1500" dirty="0" err="1" smtClean="0">
                <a:latin typeface="Bookman Old Style" pitchFamily="18" charset="0"/>
              </a:rPr>
              <a:t>ВКонтакте</a:t>
            </a:r>
            <a:r>
              <a:rPr lang="ru-RU" sz="1500" dirty="0" smtClean="0">
                <a:latin typeface="Bookman Old Style" pitchFamily="18" charset="0"/>
              </a:rPr>
              <a:t>; </a:t>
            </a:r>
          </a:p>
          <a:p>
            <a:pPr algn="just"/>
            <a:r>
              <a:rPr lang="ru-RU" sz="1500" dirty="0" smtClean="0">
                <a:latin typeface="Bookman Old Style" pitchFamily="18" charset="0"/>
              </a:rPr>
              <a:t>• разработка сценариев, конспектов совместных мероприятий и </a:t>
            </a:r>
            <a:r>
              <a:rPr lang="ru-RU" sz="1500" dirty="0" smtClean="0">
                <a:latin typeface="Bookman Old Style" pitchFamily="18" charset="0"/>
              </a:rPr>
              <a:t>экскурсий, подбор литературы, дидактических игр, альбомов, коллекций и т. д.; </a:t>
            </a:r>
            <a:endParaRPr lang="ru-RU" sz="1500" dirty="0" smtClean="0">
              <a:latin typeface="Bookman Old Style" pitchFamily="18" charset="0"/>
            </a:endParaRPr>
          </a:p>
          <a:p>
            <a:pPr algn="just"/>
            <a:r>
              <a:rPr lang="ru-RU" sz="1500" dirty="0" smtClean="0">
                <a:latin typeface="Bookman Old Style" pitchFamily="18" charset="0"/>
              </a:rPr>
              <a:t>• сбор информации по теме проекта, знакомство с членами Ассоциации  «Дети Сталинграда» .</a:t>
            </a:r>
          </a:p>
          <a:p>
            <a:pPr algn="just"/>
            <a:endParaRPr lang="ru-RU" sz="1500" dirty="0" smtClean="0">
              <a:latin typeface="Bookman Old Style" pitchFamily="18" charset="0"/>
            </a:endParaRPr>
          </a:p>
          <a:p>
            <a:pPr algn="just"/>
            <a:r>
              <a:rPr lang="ru-RU" sz="1500" b="1" dirty="0" smtClean="0">
                <a:latin typeface="Bookman Old Style" pitchFamily="18" charset="0"/>
              </a:rPr>
              <a:t>2-й этап: основной</a:t>
            </a:r>
            <a:r>
              <a:rPr lang="en-US" sz="1500" b="1" dirty="0" smtClean="0">
                <a:latin typeface="Bookman Old Style" pitchFamily="18" charset="0"/>
              </a:rPr>
              <a:t>:</a:t>
            </a:r>
            <a:r>
              <a:rPr lang="ru-RU" sz="1500" b="1" dirty="0" smtClean="0">
                <a:latin typeface="Bookman Old Style" pitchFamily="18" charset="0"/>
              </a:rPr>
              <a:t> </a:t>
            </a:r>
          </a:p>
          <a:p>
            <a:pPr algn="just"/>
            <a:r>
              <a:rPr lang="ru-RU" sz="1500" dirty="0" smtClean="0">
                <a:latin typeface="Bookman Old Style" pitchFamily="18" charset="0"/>
              </a:rPr>
              <a:t>«Деятельность педагогов, детей и родителей». В совместных мероприятиях дети с родителями занимаются исследовательской деятельностью (изучают историческое прошлое родного края, региона, знакомятся с достопримечательностями, с жителями осажденного Сталинграда; принимают участие в экскурсиях по историческим местам  города-героя Волгограда</a:t>
            </a:r>
            <a:r>
              <a:rPr lang="en-US" sz="1500" dirty="0" smtClean="0">
                <a:latin typeface="Bookman Old Style" pitchFamily="18" charset="0"/>
              </a:rPr>
              <a:t>:</a:t>
            </a:r>
            <a:r>
              <a:rPr lang="ru-RU" sz="1500" dirty="0" smtClean="0">
                <a:latin typeface="Bookman Old Style" pitchFamily="18" charset="0"/>
              </a:rPr>
              <a:t> Мамаев курган, музей- панорама </a:t>
            </a:r>
            <a:r>
              <a:rPr lang="en-US" sz="1500" dirty="0" smtClean="0">
                <a:latin typeface="Bookman Old Style" pitchFamily="18" charset="0"/>
              </a:rPr>
              <a:t>«</a:t>
            </a:r>
            <a:r>
              <a:rPr lang="ru-RU" sz="1500" dirty="0" smtClean="0">
                <a:latin typeface="Bookman Old Style" pitchFamily="18" charset="0"/>
              </a:rPr>
              <a:t>Сталинградская битва</a:t>
            </a:r>
            <a:r>
              <a:rPr lang="en-US" sz="1500" dirty="0" smtClean="0">
                <a:latin typeface="Bookman Old Style" pitchFamily="18" charset="0"/>
              </a:rPr>
              <a:t>»</a:t>
            </a:r>
            <a:r>
              <a:rPr lang="ru-RU" sz="1500" dirty="0" smtClean="0">
                <a:latin typeface="Bookman Old Style" pitchFamily="18" charset="0"/>
              </a:rPr>
              <a:t>, музей «Память»,  составляют информацию о достопримечательностях, подвигах героев Сталинграда, помогают в реставрации </a:t>
            </a:r>
            <a:r>
              <a:rPr lang="ru-RU" sz="1500" dirty="0" err="1" smtClean="0">
                <a:latin typeface="Bookman Old Style" pitchFamily="18" charset="0"/>
              </a:rPr>
              <a:t>фотоархивов</a:t>
            </a:r>
            <a:r>
              <a:rPr lang="ru-RU" sz="1500" dirty="0" smtClean="0">
                <a:latin typeface="Bookman Old Style" pitchFamily="18" charset="0"/>
              </a:rPr>
              <a:t>, составляют презентации «Сталинград в истории моей семьи», принимают  участие в концертных программах для ветеранов и жителей осажденного Сталинграда</a:t>
            </a:r>
            <a:r>
              <a:rPr lang="en-US" sz="1500" dirty="0" smtClean="0">
                <a:latin typeface="Bookman Old Style" pitchFamily="18" charset="0"/>
              </a:rPr>
              <a:t>:</a:t>
            </a:r>
            <a:r>
              <a:rPr lang="ru-RU" sz="1500" dirty="0" smtClean="0">
                <a:latin typeface="Bookman Old Style" pitchFamily="18" charset="0"/>
              </a:rPr>
              <a:t> «Провозглашаем славу Сталинграду», «Наследники Победы», «2 февраля», конкурсах детских работ, соревнованиях на тему «Битва на Волге», «Шашечный турнир к 80-летию Сталинградской битвы».</a:t>
            </a:r>
          </a:p>
          <a:p>
            <a:pPr algn="just"/>
            <a:endParaRPr lang="ru-RU" sz="1500" dirty="0" smtClean="0">
              <a:latin typeface="Bookman Old Style" pitchFamily="18" charset="0"/>
            </a:endParaRPr>
          </a:p>
          <a:p>
            <a:pPr algn="just"/>
            <a:r>
              <a:rPr lang="ru-RU" sz="1500" b="1" dirty="0" smtClean="0">
                <a:latin typeface="Bookman Old Style" pitchFamily="18" charset="0"/>
              </a:rPr>
              <a:t>3-й этап: итоговый</a:t>
            </a:r>
            <a:r>
              <a:rPr lang="ru-RU" sz="1500" dirty="0" smtClean="0">
                <a:latin typeface="Bookman Old Style" pitchFamily="18" charset="0"/>
              </a:rPr>
              <a:t> </a:t>
            </a:r>
          </a:p>
          <a:p>
            <a:pPr algn="just"/>
            <a:r>
              <a:rPr lang="ru-RU" sz="1500" dirty="0" smtClean="0">
                <a:latin typeface="Bookman Old Style" pitchFamily="18" charset="0"/>
              </a:rPr>
              <a:t>• Создание интерактивного музея  «Сталинград- невыдуманная история», проведение экскурсий для дошкольных учреждений города Волжского и Волгоградской области. </a:t>
            </a:r>
          </a:p>
          <a:p>
            <a:pPr algn="just"/>
            <a:endParaRPr lang="ru-RU" sz="1500" dirty="0" smtClean="0">
              <a:latin typeface="Bookman Old Style" pitchFamily="18" charset="0"/>
            </a:endParaRPr>
          </a:p>
          <a:p>
            <a:pPr algn="just"/>
            <a:r>
              <a:rPr lang="ru-RU" sz="1500" dirty="0" smtClean="0">
                <a:latin typeface="Bookman Old Style" pitchFamily="18" charset="0"/>
              </a:rPr>
              <a:t> </a:t>
            </a:r>
            <a:endParaRPr lang="ru-RU" sz="15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04800" y="762001"/>
          <a:ext cx="6248400" cy="8153399"/>
        </p:xfrm>
        <a:graphic>
          <a:graphicData uri="http://schemas.openxmlformats.org/drawingml/2006/table">
            <a:tbl>
              <a:tblPr/>
              <a:tblGrid>
                <a:gridCol w="609600"/>
                <a:gridCol w="1600200"/>
                <a:gridCol w="4038600"/>
              </a:tblGrid>
              <a:tr h="2593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b="1" dirty="0">
                        <a:latin typeface="Bookman Old Style" pitchFamily="18" charset="0"/>
                        <a:ea typeface="Times New Roman"/>
                      </a:endParaRPr>
                    </a:p>
                  </a:txBody>
                  <a:tcPr marL="20284" marR="20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Bookman Old Style" pitchFamily="18" charset="0"/>
                          <a:ea typeface="Times New Roman"/>
                        </a:rPr>
                        <a:t>задачи</a:t>
                      </a:r>
                      <a:endParaRPr lang="ru-RU" sz="1400" b="1" dirty="0">
                        <a:latin typeface="Bookman Old Style" pitchFamily="18" charset="0"/>
                        <a:ea typeface="Times New Roman"/>
                      </a:endParaRPr>
                    </a:p>
                  </a:txBody>
                  <a:tcPr marL="20284" marR="20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Bookman Old Style" pitchFamily="18" charset="0"/>
                          <a:ea typeface="Times New Roman"/>
                        </a:rPr>
                        <a:t>основное</a:t>
                      </a:r>
                      <a:r>
                        <a:rPr lang="ru-RU" sz="1400" b="1" baseline="0" dirty="0" smtClean="0">
                          <a:latin typeface="Bookman Old Style" pitchFamily="18" charset="0"/>
                          <a:ea typeface="Times New Roman"/>
                        </a:rPr>
                        <a:t> содержание</a:t>
                      </a:r>
                      <a:endParaRPr lang="ru-RU" sz="1400" b="1" dirty="0">
                        <a:latin typeface="Bookman Old Style" pitchFamily="18" charset="0"/>
                        <a:ea typeface="Times New Roman"/>
                      </a:endParaRPr>
                    </a:p>
                  </a:txBody>
                  <a:tcPr marL="20284" marR="20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85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  Подготовительный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этап.</a:t>
                      </a:r>
                      <a:endParaRPr lang="ru-RU" sz="1200" b="1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Создать информационную среду, предметно-развивающую обеспечивающую реализацию и развитие проекта. </a:t>
                      </a:r>
                      <a:endParaRPr lang="ru-RU" sz="120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 err="1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ВКонтакте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 запущена </a:t>
                      </a:r>
                      <a:r>
                        <a:rPr lang="ru-RU" sz="1200" b="1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"Лента памяти", 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отражающая информационные статьи о событиях Сталинградской битвы и героических судьбах военного Сталинграда, проведен опрос среди родительского сообщества об</a:t>
                      </a:r>
                      <a:r>
                        <a:rPr lang="ru-RU" sz="1200" b="0" i="0" kern="1200" baseline="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 актуальности проекта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. </a:t>
                      </a:r>
                    </a:p>
                    <a:p>
                      <a:pPr>
                        <a:buFont typeface="Arial" charset="0"/>
                        <a:buNone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Подобрана художественная литература, </a:t>
                      </a: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мультимедийные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 презентации «Сталинградская битва», </a:t>
                      </a:r>
                    </a:p>
                    <a:p>
                      <a:pPr>
                        <a:buFont typeface="Arial" charset="0"/>
                        <a:buNone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 альбом «Сталинградская битва глазами художников», «На главной высоте России»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фотоальбомы, буклеты, наборы открыток по теме, дидактические игры</a:t>
                      </a:r>
                    </a:p>
                    <a:p>
                      <a:pPr>
                        <a:buFont typeface="Arial" charset="0"/>
                        <a:buNone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демонстрационное пособие «Ордена и медали Великой Отечественной войны»</a:t>
                      </a:r>
                    </a:p>
                    <a:p>
                      <a:pPr>
                        <a:buFont typeface="Arial" charset="0"/>
                        <a:buNone/>
                      </a:pP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аудиотека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 « Поклонимся великим тем годам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…»,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коллекция значков, почтовых карточек и конвертов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1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smtClean="0">
                          <a:latin typeface="Bookman Old Style" pitchFamily="18" charset="0"/>
                          <a:ea typeface="Calibri"/>
                          <a:cs typeface="Times New Roman"/>
                        </a:rPr>
                        <a:t>Основной</a:t>
                      </a:r>
                      <a:r>
                        <a:rPr lang="ru-RU" sz="1100" b="1" baseline="0" dirty="0" smtClean="0">
                          <a:latin typeface="Bookman Old Style" pitchFamily="18" charset="0"/>
                          <a:ea typeface="Calibri"/>
                          <a:cs typeface="Times New Roman"/>
                        </a:rPr>
                        <a:t> этап</a:t>
                      </a:r>
                      <a:endParaRPr lang="ru-RU" sz="1100" b="1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Развитие у детей познавательной активности, формирование интереса к историческим событиям, героям Сталинградской битвы.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Bookman Old Style" pitchFamily="18" charset="0"/>
                          <a:ea typeface="Calibri"/>
                          <a:cs typeface="Times New Roman"/>
                        </a:rPr>
                        <a:t>Обогащение </a:t>
                      </a:r>
                      <a:r>
                        <a:rPr lang="ru-RU" sz="1200" dirty="0" err="1" smtClean="0">
                          <a:latin typeface="Bookman Old Style" pitchFamily="18" charset="0"/>
                          <a:ea typeface="Calibri"/>
                          <a:cs typeface="Times New Roman"/>
                        </a:rPr>
                        <a:t>социокультурного</a:t>
                      </a:r>
                      <a:r>
                        <a:rPr lang="ru-RU" sz="1200" dirty="0" smtClean="0">
                          <a:latin typeface="Bookman Old Style" pitchFamily="18" charset="0"/>
                          <a:ea typeface="Calibri"/>
                          <a:cs typeface="Times New Roman"/>
                        </a:rPr>
                        <a:t> опыта детей, воспитание</a:t>
                      </a:r>
                      <a:r>
                        <a:rPr lang="ru-RU" sz="1200" baseline="0" dirty="0" smtClean="0">
                          <a:latin typeface="Bookman Old Style" pitchFamily="18" charset="0"/>
                          <a:ea typeface="Calibri"/>
                          <a:cs typeface="Times New Roman"/>
                        </a:rPr>
                        <a:t> патриотических чувств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Bookman Old Style" pitchFamily="18" charset="0"/>
                        <a:ea typeface="Times New Roman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Беседа  «Достопримечательности Волгограда», «Музеи города», «Город-герой</a:t>
                      </a:r>
                      <a:r>
                        <a:rPr lang="ru-RU" sz="1200" dirty="0" smtClean="0">
                          <a:latin typeface="Bookman Old Style" pitchFamily="18" charset="0"/>
                          <a:ea typeface="Calibri"/>
                          <a:cs typeface="Times New Roman"/>
                        </a:rPr>
                        <a:t>».  </a:t>
                      </a:r>
                      <a:endParaRPr lang="ru-RU" sz="120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  <a:p>
                      <a:pPr>
                        <a:buFont typeface="Arial" charset="0"/>
                        <a:buNone/>
                      </a:pPr>
                      <a:r>
                        <a:rPr lang="ru-RU" sz="120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Рассматривание иллюстраций, фотографий, открыток с изображением памятников, </a:t>
                      </a:r>
                      <a:r>
                        <a:rPr lang="ru-RU" sz="1200" dirty="0" smtClean="0">
                          <a:latin typeface="Bookman Old Style" pitchFamily="18" charset="0"/>
                          <a:ea typeface="Calibri"/>
                          <a:cs typeface="Times New Roman"/>
                        </a:rPr>
                        <a:t>музеев.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 НОД с просмотром </a:t>
                      </a: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мультимедийной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 презентации «Сталинградская битва», рассматривание </a:t>
                      </a:r>
                    </a:p>
                    <a:p>
                      <a:pPr>
                        <a:buFont typeface="Arial" charset="0"/>
                        <a:buNone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</a:rPr>
                        <a:t> альбома «Сталинградская битва глазами художников»</a:t>
                      </a:r>
                      <a:endParaRPr lang="ru-RU" sz="120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  <a:p>
                      <a:endParaRPr lang="en-US" sz="1200" b="0" i="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Городской 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музыкально-патриотический фестиваль </a:t>
                      </a:r>
                      <a:r>
                        <a:rPr lang="ru-RU" sz="1200" b="1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"Провозглашаем славу Сталинграду!", 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приуроченный к 80-летию победы в Сталинградской битве для ветеранов и Детей Сталинграда. Дошкольники совместно с педагогами и родителями  представляют творческие номера, посвященные Сталинградской битве и теме </a:t>
                      </a:r>
                      <a:r>
                        <a:rPr lang="ru-RU" sz="1200" b="0" i="0" kern="1200" dirty="0" err="1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ВОв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 (литературно-музыкальные композиции, стихи, вокал, презентации «Сталинград в истории моей семьи», хореографические номера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)</a:t>
                      </a:r>
                      <a:endParaRPr lang="en-US" sz="1200" b="0" i="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endParaRPr lang="ru-RU" sz="1200" b="0" i="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Городской </a:t>
                      </a:r>
                      <a:r>
                        <a:rPr lang="ru-RU" sz="1200" b="1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Шашечный турнир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, посвященный 80 - </a:t>
                      </a:r>
                      <a:r>
                        <a:rPr lang="ru-RU" sz="1200" b="0" i="0" kern="1200" dirty="0" err="1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летию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 Победы в Сталинградской Битве.</a:t>
                      </a:r>
                    </a:p>
                    <a:p>
                      <a:endParaRPr lang="ru-RU" sz="1200" dirty="0">
                        <a:latin typeface="Bookman Old Style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06779" y="239398"/>
            <a:ext cx="565250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Тематический план работы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153400" y="4724400"/>
            <a:ext cx="3429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/>
                <a:ea typeface="Times New Roman"/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04800" y="685801"/>
          <a:ext cx="6281236" cy="8126730"/>
        </p:xfrm>
        <a:graphic>
          <a:graphicData uri="http://schemas.openxmlformats.org/drawingml/2006/table">
            <a:tbl>
              <a:tblPr/>
              <a:tblGrid>
                <a:gridCol w="609600"/>
                <a:gridCol w="1828800"/>
                <a:gridCol w="3842836"/>
              </a:tblGrid>
              <a:tr h="2507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b="1" dirty="0">
                        <a:latin typeface="Bookman Old Style" pitchFamily="18" charset="0"/>
                        <a:ea typeface="Times New Roman"/>
                      </a:endParaRPr>
                    </a:p>
                  </a:txBody>
                  <a:tcPr marL="20284" marR="20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Bookman Old Style" pitchFamily="18" charset="0"/>
                          <a:ea typeface="Times New Roman"/>
                        </a:rPr>
                        <a:t>задачи</a:t>
                      </a:r>
                      <a:endParaRPr lang="ru-RU" sz="1400" b="1" dirty="0">
                        <a:latin typeface="Bookman Old Style" pitchFamily="18" charset="0"/>
                        <a:ea typeface="Times New Roman"/>
                      </a:endParaRPr>
                    </a:p>
                  </a:txBody>
                  <a:tcPr marL="20284" marR="20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Bookman Old Style" pitchFamily="18" charset="0"/>
                          <a:ea typeface="Times New Roman"/>
                        </a:rPr>
                        <a:t>основное</a:t>
                      </a:r>
                      <a:r>
                        <a:rPr lang="ru-RU" sz="1400" b="1" baseline="0" dirty="0" smtClean="0">
                          <a:latin typeface="Bookman Old Style" pitchFamily="18" charset="0"/>
                          <a:ea typeface="Times New Roman"/>
                        </a:rPr>
                        <a:t> содержание</a:t>
                      </a:r>
                      <a:endParaRPr lang="ru-RU" sz="1400" b="1" dirty="0">
                        <a:latin typeface="Bookman Old Style" pitchFamily="18" charset="0"/>
                        <a:ea typeface="Times New Roman"/>
                      </a:endParaRPr>
                    </a:p>
                  </a:txBody>
                  <a:tcPr marL="20284" marR="20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730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1200" b="1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Отражение полученных знаний и впечатлений в различных видах деятельности.</a:t>
                      </a:r>
                      <a:endParaRPr lang="ru-RU" sz="1200" dirty="0" smtClean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20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20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20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Воспитывать осознанное отношение к событиям времен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ВОв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, чувство гордости за свою Родину, уважение к памяти защитников Сталинграда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Формирование интереса, желания посетить памятные места.</a:t>
                      </a:r>
                    </a:p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Рисование на тему «Сталинградская битва: Родина Мать, Гвоздики на снегу, Сталинград после боя» 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Изготовление открыток для ветеранов и детей Сталинграда.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«Защитники Отечества»-спортивный праздник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Мастер-класс «Письмо с фронта»</a:t>
                      </a:r>
                      <a:endParaRPr lang="ru-RU" sz="1200" b="0" i="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Концерт 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для ветеранов, жителей военного Сталинграда при участии воспитанников, педагогов, родителей </a:t>
                      </a:r>
                      <a:r>
                        <a:rPr lang="ru-RU" sz="1200" b="1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«Наследники Победы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».  Дети и педагоги прочтут стихи о войне и победе, исполнят военные песни, сценки и хореографические номера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0" i="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Встречи с «детьми Сталинграда», чаепития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Участие в возложении цветов к Памятному знаку</a:t>
                      </a:r>
                      <a:endParaRPr lang="ru-RU" sz="1200" b="0" i="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Организация  </a:t>
                      </a:r>
                      <a:r>
                        <a:rPr lang="ru-RU" sz="1200" b="1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экскурсий в город-герой Волгоград</a:t>
                      </a:r>
                      <a:r>
                        <a:rPr lang="en-US" sz="1200" b="1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: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 в Музей-панораму "Сталинградская битва« </a:t>
                      </a:r>
                      <a:r>
                        <a:rPr lang="en-US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обзорная экскурсия по основной экспозиции музея и по панораме «Разгром немецко-фашистских войск под Сталинградом»),</a:t>
                      </a:r>
                      <a:r>
                        <a:rPr lang="en-US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посещение мемориального комплекса "Мамаев курган" с посещением мемориала "Родина-мать зовет", зала Воинской славы, площади Героев, площади Скорби, а также музея "Память". 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45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     </a:t>
                      </a:r>
                      <a:r>
                        <a:rPr lang="ru-RU" sz="1200" b="1" dirty="0" smtClean="0"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    </a:t>
                      </a:r>
                      <a:endParaRPr lang="ru-RU" sz="1100" b="1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Развитие информированности и поиск новых знаний об историческом прошлом родного края, приобщение к культурному наследию малой Родины;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Bookman Old Style" pitchFamily="18" charset="0"/>
                        <a:ea typeface="Times New Roman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Круглый стол "Ты выстоял, Великий Сталинград!» 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Участники Сталинградской битвы, Дети Сталинграда, студенты и преподаватели Волжского института экономики, педагогики и права, историки, педагоги  и родители  обсудили хронологию событий Сталинградской битвы, военные стратегические операции, прозвучали живые истории о земляках, защищавших Сталинград.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Вспомнили литературные произведения, посвященные Сталинградской битве: «Горячий снег» Ю. Бондарева, «В окопах Сталинграда», В. Некрасова, </a:t>
                      </a:r>
                      <a:endParaRPr lang="ru-RU" sz="120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06779" y="195899"/>
            <a:ext cx="565250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Тематический план работы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153400" y="4724400"/>
            <a:ext cx="3429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/>
                <a:ea typeface="Times New Roman"/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04800" y="685798"/>
          <a:ext cx="6281236" cy="5833535"/>
        </p:xfrm>
        <a:graphic>
          <a:graphicData uri="http://schemas.openxmlformats.org/drawingml/2006/table">
            <a:tbl>
              <a:tblPr/>
              <a:tblGrid>
                <a:gridCol w="609600"/>
                <a:gridCol w="1828800"/>
                <a:gridCol w="3842836"/>
              </a:tblGrid>
              <a:tr h="3100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b="1" dirty="0">
                        <a:latin typeface="Bookman Old Style" pitchFamily="18" charset="0"/>
                        <a:ea typeface="Times New Roman"/>
                      </a:endParaRPr>
                    </a:p>
                  </a:txBody>
                  <a:tcPr marL="20284" marR="20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Bookman Old Style" pitchFamily="18" charset="0"/>
                          <a:ea typeface="Times New Roman"/>
                        </a:rPr>
                        <a:t>задачи</a:t>
                      </a:r>
                      <a:endParaRPr lang="ru-RU" sz="1400" b="1" dirty="0">
                        <a:latin typeface="Bookman Old Style" pitchFamily="18" charset="0"/>
                        <a:ea typeface="Times New Roman"/>
                      </a:endParaRPr>
                    </a:p>
                  </a:txBody>
                  <a:tcPr marL="20284" marR="20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Bookman Old Style" pitchFamily="18" charset="0"/>
                          <a:ea typeface="Times New Roman"/>
                        </a:rPr>
                        <a:t>основное</a:t>
                      </a:r>
                      <a:r>
                        <a:rPr lang="ru-RU" sz="1400" b="1" baseline="0" dirty="0" smtClean="0">
                          <a:latin typeface="Bookman Old Style" pitchFamily="18" charset="0"/>
                          <a:ea typeface="Times New Roman"/>
                        </a:rPr>
                        <a:t> содержание</a:t>
                      </a:r>
                      <a:endParaRPr lang="ru-RU" sz="1400" b="1" dirty="0">
                        <a:latin typeface="Bookman Old Style" pitchFamily="18" charset="0"/>
                        <a:ea typeface="Times New Roman"/>
                      </a:endParaRPr>
                    </a:p>
                  </a:txBody>
                  <a:tcPr marL="20284" marR="202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32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   </a:t>
                      </a:r>
                      <a:endParaRPr lang="ru-RU" sz="1200" b="1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Эмоциональный отклик на исторические события через «живые истории» «Детей Сталинграда».</a:t>
                      </a:r>
                    </a:p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«Живые и мёртвые» К. Симонова. Почтили Память павших в Сталинграде минутой молчания.</a:t>
                      </a:r>
                      <a:endParaRPr lang="ru-RU" sz="1200" b="1" i="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 err="1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Фотоинициатива</a:t>
                      </a:r>
                      <a:r>
                        <a:rPr lang="ru-RU" sz="1200" b="1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 "Чтобы помнили" 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. Сбор и реставрация старых фотоснимков военной направленности из личных архивов ветеранов, членов ассоциации  «Дети Сталинграда» для дальнейшего использования обновленных фотографий, в качестве семейных ценностей и </a:t>
                      </a:r>
                      <a:r>
                        <a:rPr lang="ru-RU" sz="1200" b="0" i="0" kern="1200" dirty="0" err="1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фотореликвий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.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Участие в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онлайн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- акции ДОУ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«Бессмертный полк» 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Изготовление макетов и экспонатов для музея</a:t>
                      </a:r>
                      <a:endParaRPr lang="ru-RU" sz="1200" dirty="0" smtClean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Оформление мобильных стендов , интерактивных викторин </a:t>
                      </a:r>
                      <a:endParaRPr lang="ru-RU" sz="120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226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     </a:t>
                      </a:r>
                      <a:r>
                        <a:rPr lang="ru-RU" sz="1200" b="1" dirty="0" smtClean="0"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Заключительный</a:t>
                      </a:r>
                      <a:r>
                        <a:rPr lang="ru-RU" sz="1200" b="1" baseline="0" dirty="0" smtClean="0"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 этап</a:t>
                      </a:r>
                      <a:r>
                        <a:rPr lang="ru-RU" sz="1200" b="1" dirty="0" smtClean="0"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  </a:t>
                      </a:r>
                      <a:endParaRPr lang="ru-RU" sz="1100" b="1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Создание интерактивного музея«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Сталинград-невыдуманная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 история»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Bookman Old Style" pitchFamily="18" charset="0"/>
                        <a:ea typeface="Times New Roman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Использование программы МИМИО для создания интерактивных викторин, дидактического материала для музея.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Создание видеороликов.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Оформление экспозиции музея. </a:t>
                      </a:r>
                      <a:endParaRPr lang="en-US" sz="120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Проведение экскурсий для детей не только детского сада, но и  для воспитанников образовательных учреждений города Волжского и Волгоградской области.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latin typeface="Bookman Old Style" pitchFamily="18" charset="0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Bookman Old Style" pitchFamily="18" charset="0"/>
                          <a:ea typeface="Calibri"/>
                          <a:cs typeface="Times New Roman"/>
                        </a:rPr>
                        <a:t>Обощение</a:t>
                      </a:r>
                      <a:r>
                        <a:rPr lang="ru-RU" sz="1200" dirty="0" smtClean="0">
                          <a:latin typeface="Bookman Old Style" pitchFamily="18" charset="0"/>
                          <a:ea typeface="Calibri"/>
                          <a:cs typeface="Times New Roman"/>
                        </a:rPr>
                        <a:t> результатов проекта </a:t>
                      </a:r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https://disk.yandex.ru/d/cOmOhi85tM1v5Q</a:t>
                      </a:r>
                      <a:endParaRPr lang="ru-RU" sz="120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06779" y="195899"/>
            <a:ext cx="565250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Тематический план работы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153400" y="4724400"/>
            <a:ext cx="3429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/>
                <a:ea typeface="Times New Roman"/>
              </a:rPr>
              <a:t> </a:t>
            </a:r>
            <a:endParaRPr lang="ru-RU" dirty="0"/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04800" y="6628989"/>
            <a:ext cx="6324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Перспектива проекта: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Продолжить пополнение интерактивного музея «Сталинград – невыдуманная история».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Активнее привлекать родителей для изготовления экспонатов, макетов объектов Сталинградской битвы, участию вместе с детьми в конкурсе презентаций «Сталинград в истории моей семьи», акции «Бессмертный полк».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Вызвать интерес к совместным маршрутам выходного дня с выездом в музей г. Волгограда.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Продолжать обогащать социально-культурный опыт детей и взрослых в процессе активного познания истории родного края Поволжья.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4800"/>
            <a:ext cx="68580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Подготовительный этап</a:t>
            </a:r>
          </a:p>
        </p:txBody>
      </p:sp>
      <p:pic>
        <p:nvPicPr>
          <p:cNvPr id="8" name="Picture 3" descr="C:\Users\Марина\ЛИЧНОЕ\ФОТО\РАБОТА\мои\Новая папка\40 январь\сталинград\DSCN42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733800"/>
            <a:ext cx="2971800" cy="2228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C:\Users\Марина\ЛИЧНОЕ\ФОТО\РАБОТА\мои\Новая папка\40 январь\сталинград\DSCN42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838200"/>
            <a:ext cx="3429000" cy="2571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C:\Users\Марина\ЛИЧНОЕ\ФОТО\РАБОТА\мои\Новая папка\25 январь 2017\DSCN39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6172200"/>
            <a:ext cx="3403600" cy="2552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4" descr="https://ozon-st.cdn.ngenix.net/multimedia/10113510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1600200"/>
            <a:ext cx="1860151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" descr="C:\Users\Марина\6 ВОВ\книги о войне\kalendar_pobeda_63_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43400" y="5029200"/>
            <a:ext cx="1877969" cy="2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4800"/>
            <a:ext cx="68580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Подготовительный этап</a:t>
            </a:r>
          </a:p>
        </p:txBody>
      </p:sp>
      <p:pic>
        <p:nvPicPr>
          <p:cNvPr id="34819" name="Picture 3" descr="C:\Users\Olga\Downloads\IMG_3297.PNG"/>
          <p:cNvPicPr>
            <a:picLocks noChangeAspect="1" noChangeArrowheads="1"/>
          </p:cNvPicPr>
          <p:nvPr/>
        </p:nvPicPr>
        <p:blipFill>
          <a:blip r:embed="rId2" cstate="print"/>
          <a:srcRect t="9467" r="1770" b="6903"/>
          <a:stretch>
            <a:fillRect/>
          </a:stretch>
        </p:blipFill>
        <p:spPr bwMode="auto">
          <a:xfrm>
            <a:off x="381000" y="838200"/>
            <a:ext cx="2667000" cy="4038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0" name="Picture 4" descr="C:\Users\Olga\Downloads\IMG_3298.PNG"/>
          <p:cNvPicPr>
            <a:picLocks noChangeAspect="1" noChangeArrowheads="1"/>
          </p:cNvPicPr>
          <p:nvPr/>
        </p:nvPicPr>
        <p:blipFill>
          <a:blip r:embed="rId3" cstate="print"/>
          <a:srcRect t="18741" b="10461"/>
          <a:stretch>
            <a:fillRect/>
          </a:stretch>
        </p:blipFill>
        <p:spPr bwMode="auto">
          <a:xfrm>
            <a:off x="381000" y="5257800"/>
            <a:ext cx="2743200" cy="345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3" name="Picture 7" descr="C:\Users\Olga\Downloads\IMG_3296 (1).PNG"/>
          <p:cNvPicPr>
            <a:picLocks noChangeAspect="1" noChangeArrowheads="1"/>
          </p:cNvPicPr>
          <p:nvPr/>
        </p:nvPicPr>
        <p:blipFill>
          <a:blip r:embed="rId4" cstate="print"/>
          <a:srcRect t="11285" r="-2594" b="7210"/>
          <a:stretch>
            <a:fillRect/>
          </a:stretch>
        </p:blipFill>
        <p:spPr bwMode="auto">
          <a:xfrm>
            <a:off x="3581401" y="4953000"/>
            <a:ext cx="2696308" cy="3810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4" name="Picture 8"/>
          <p:cNvPicPr>
            <a:picLocks noChangeAspect="1" noChangeArrowheads="1"/>
          </p:cNvPicPr>
          <p:nvPr/>
        </p:nvPicPr>
        <p:blipFill>
          <a:blip r:embed="rId5" cstate="print"/>
          <a:srcRect l="31667" t="13334" r="40416" b="12592"/>
          <a:stretch>
            <a:fillRect/>
          </a:stretch>
        </p:blipFill>
        <p:spPr bwMode="auto">
          <a:xfrm>
            <a:off x="3581400" y="838200"/>
            <a:ext cx="2667000" cy="3980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4800"/>
            <a:ext cx="6858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Основной этап. </a:t>
            </a:r>
            <a:r>
              <a:rPr lang="ru-RU" sz="16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Встречи с членами Ассоциации «Дети Сталинграда»</a:t>
            </a:r>
            <a:endParaRPr lang="ru-RU" sz="16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9233" name="Picture 17" descr="E:\Методическая работа 2018\Президентский 22\на сайт\DSC_2959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43000"/>
            <a:ext cx="3048000" cy="2031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34" name="Picture 18" descr="E:\Методическая работа 2018\Президентский 22\на сайт\DSC_3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133600"/>
            <a:ext cx="3124200" cy="2082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35" name="Picture 19" descr="E:\Методическая работа 2018\Президентский 22\на сайт\DSC_2985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810000"/>
            <a:ext cx="3276600" cy="2184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36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5029200"/>
            <a:ext cx="3505200" cy="233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38" name="Picture 2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6629400"/>
            <a:ext cx="3733800" cy="2102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E:\Методическая работа 2018\Президентский 22\2 февраля 23\DSC_28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477000"/>
            <a:ext cx="3505200" cy="2336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 descr="E:\Методическая работа 2018\Президентский 22\2 февраля 23\DSC_29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810000"/>
            <a:ext cx="4457957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4800"/>
            <a:ext cx="6858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Основной этап</a:t>
            </a:r>
            <a:r>
              <a:rPr lang="en-US" sz="2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:</a:t>
            </a:r>
            <a:r>
              <a:rPr lang="ru-RU" sz="2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6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Творческие номера</a:t>
            </a:r>
            <a:r>
              <a:rPr lang="en-US" sz="16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6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(</a:t>
            </a:r>
            <a:r>
              <a:rPr lang="ru-RU" sz="16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Танец Горячий снег, стихи, </a:t>
            </a:r>
          </a:p>
          <a:p>
            <a:pPr algn="ctr"/>
            <a:r>
              <a:rPr lang="ru-RU" sz="16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хор Медаль за оборону Сталинграда</a:t>
            </a:r>
            <a:r>
              <a:rPr lang="ru-RU" sz="16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) </a:t>
            </a:r>
            <a:endParaRPr lang="ru-RU" sz="16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8193" name="Picture 1" descr="E:\Методическая работа 2018\Президентский 22\2 февраля 23\DSC_29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0999" y="1447800"/>
            <a:ext cx="4229345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4800"/>
            <a:ext cx="68580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Шашечный турнир</a:t>
            </a:r>
            <a:endParaRPr lang="ru-RU" sz="24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7169" name="Picture 1" descr="E:\Методическая работа 2018\Президентский 22\2 февраля 23\DSC_3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914400"/>
            <a:ext cx="3219450" cy="2146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0" name="Picture 2" descr="E:\Методическая работа 2018\Президентский 22\2 февраля 23\DSC_30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362200"/>
            <a:ext cx="3429000" cy="2285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E:\Методическая работа 2018\Президентский 22\2 февраля 23\IMG_63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657600"/>
            <a:ext cx="33528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E:\Методическая работа 2018\Президентский 22\2 февраля 23\DSC_308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62200" y="5943600"/>
            <a:ext cx="4133850" cy="2755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4800"/>
            <a:ext cx="6858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Рисование по теме «Сталинградская  битва»</a:t>
            </a:r>
            <a:endParaRPr lang="ru-RU" sz="24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47800"/>
            <a:ext cx="3143250" cy="419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2057400"/>
            <a:ext cx="2743200" cy="2230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5105400"/>
            <a:ext cx="2590800" cy="1830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6019800"/>
            <a:ext cx="3657600" cy="256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4800"/>
            <a:ext cx="68580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Круглый стол</a:t>
            </a:r>
            <a:endParaRPr lang="ru-RU" sz="24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3073" name="Picture 1" descr="E:\Методическая работа 2018\Президентский 22\2 февраля 23\IMG_7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914400"/>
            <a:ext cx="4419600" cy="2486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E:\Методическая работа 2018\Президентский 22\2 февраля 23\IMG_77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505200"/>
            <a:ext cx="4267200" cy="2400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E:\Методическая работа 2018\Президентский 22\2 февраля 23\IMG_77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6019800"/>
            <a:ext cx="4495800" cy="2528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4800"/>
            <a:ext cx="68580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Основной </a:t>
            </a:r>
            <a:r>
              <a:rPr lang="ru-RU" sz="2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этап</a:t>
            </a:r>
            <a:r>
              <a:rPr lang="en-US" sz="2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:</a:t>
            </a:r>
            <a:r>
              <a:rPr lang="ru-RU" sz="2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16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сбор материалов, фотохроник </a:t>
            </a:r>
            <a:endParaRPr lang="ru-RU" sz="16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10241" name="Picture 1" descr="E:\Методическая работа 2018\Президентский 22\для ролика\фото с зоей ивановно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90600"/>
            <a:ext cx="2971800" cy="2228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2" name="Picture 2" descr="E:\Методическая работа 2018\Президентский 22\для ролика\IMG_0134.JPG"/>
          <p:cNvPicPr>
            <a:picLocks noChangeAspect="1" noChangeArrowheads="1"/>
          </p:cNvPicPr>
          <p:nvPr/>
        </p:nvPicPr>
        <p:blipFill>
          <a:blip r:embed="rId3" cstate="print"/>
          <a:srcRect r="9091"/>
          <a:stretch>
            <a:fillRect/>
          </a:stretch>
        </p:blipFill>
        <p:spPr bwMode="auto">
          <a:xfrm>
            <a:off x="381000" y="6096000"/>
            <a:ext cx="30480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3" name="Picture 3" descr="E:\Методическая работа 2018\Президентский 22\для ролика\IMG_04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429000"/>
            <a:ext cx="2448846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4" name="Picture 4" descr="E:\Методическая работа 2018\Президентский 22\для ролика\IMG_0442.JPG"/>
          <p:cNvPicPr>
            <a:picLocks noChangeAspect="1" noChangeArrowheads="1"/>
          </p:cNvPicPr>
          <p:nvPr/>
        </p:nvPicPr>
        <p:blipFill>
          <a:blip r:embed="rId5" cstate="print"/>
          <a:srcRect l="20775" t="13736" r="22094" b="45530"/>
          <a:stretch>
            <a:fillRect/>
          </a:stretch>
        </p:blipFill>
        <p:spPr bwMode="auto">
          <a:xfrm>
            <a:off x="3352800" y="990600"/>
            <a:ext cx="3095846" cy="3025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5" name="Picture 5" descr="E:\Методическая работа 2018\Президентский 22\для ролика\IMG_0450.JPG"/>
          <p:cNvPicPr>
            <a:picLocks noChangeAspect="1" noChangeArrowheads="1"/>
          </p:cNvPicPr>
          <p:nvPr/>
        </p:nvPicPr>
        <p:blipFill>
          <a:blip r:embed="rId6" cstate="print"/>
          <a:srcRect l="27079" t="18086" r="19610" b="33082"/>
          <a:stretch>
            <a:fillRect/>
          </a:stretch>
        </p:blipFill>
        <p:spPr bwMode="auto">
          <a:xfrm>
            <a:off x="3581400" y="4343400"/>
            <a:ext cx="2895600" cy="3722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4800"/>
            <a:ext cx="68580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err="1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Фотоинициатива</a:t>
            </a:r>
            <a:endParaRPr lang="ru-RU" sz="24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4097" name="Picture 1" descr="E:\Методическая работа 2018\Президентский 22\для ролика\IMG_3302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914400"/>
            <a:ext cx="508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E:\Методическая работа 2018\Президентский 22\для ролика\IMG_33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5029200"/>
            <a:ext cx="2552700" cy="340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E:\Методическая работа 2018\Президентский 22\для ролика\IMG_33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5562600"/>
            <a:ext cx="2921000" cy="2190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4800"/>
            <a:ext cx="68580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Экскурсии</a:t>
            </a:r>
            <a:endParaRPr lang="ru-RU" sz="24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6145" name="Picture 1" descr="C:\Users\Olga\Desktop\20230603_112920.jpg"/>
          <p:cNvPicPr>
            <a:picLocks noChangeAspect="1" noChangeArrowheads="1"/>
          </p:cNvPicPr>
          <p:nvPr/>
        </p:nvPicPr>
        <p:blipFill>
          <a:blip r:embed="rId2" cstate="print"/>
          <a:srcRect l="26257" t="683"/>
          <a:stretch>
            <a:fillRect/>
          </a:stretch>
        </p:blipFill>
        <p:spPr bwMode="auto">
          <a:xfrm>
            <a:off x="381000" y="762000"/>
            <a:ext cx="3657600" cy="2770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3200400"/>
            <a:ext cx="3362325" cy="2525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Users\Olga\Desktop\IMG_11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6019800"/>
            <a:ext cx="3530600" cy="2647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C:\Users\Olga\Desktop\20230603_110756.jpg"/>
          <p:cNvPicPr>
            <a:picLocks noChangeAspect="1" noChangeArrowheads="1"/>
          </p:cNvPicPr>
          <p:nvPr/>
        </p:nvPicPr>
        <p:blipFill>
          <a:blip r:embed="rId5" cstate="print"/>
          <a:srcRect l="60441"/>
          <a:stretch>
            <a:fillRect/>
          </a:stretch>
        </p:blipFill>
        <p:spPr bwMode="auto">
          <a:xfrm>
            <a:off x="457200" y="4191000"/>
            <a:ext cx="1828800" cy="2600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4800"/>
            <a:ext cx="68580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Экскурсии</a:t>
            </a:r>
            <a:endParaRPr lang="ru-RU" sz="24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3076" name="Picture 4" descr="E:\Презентации и фото к проекту сентябрь О,Ю\IMG-4047b48f1a978a22a148cbd25204fead-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0"/>
            <a:ext cx="2095500" cy="279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62400" y="5181600"/>
            <a:ext cx="2628900" cy="3505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19600" y="1828800"/>
            <a:ext cx="2031206" cy="27082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5511800"/>
            <a:ext cx="2438400" cy="32511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38400" y="990600"/>
            <a:ext cx="1895518" cy="25331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38400" y="3886200"/>
            <a:ext cx="1891712" cy="25280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1442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4800"/>
            <a:ext cx="6858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Мастер-класс «Письмо на фронт» и открытки для ветеранов</a:t>
            </a:r>
            <a:endParaRPr lang="ru-RU" sz="24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219200"/>
            <a:ext cx="4038600" cy="4041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5562600"/>
            <a:ext cx="5283200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4800"/>
            <a:ext cx="68580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Изготовление экспонатов для музея.</a:t>
            </a:r>
            <a:endParaRPr lang="ru-RU" sz="24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2667000"/>
            <a:ext cx="2819400" cy="375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 t="23333" r="2222"/>
          <a:stretch>
            <a:fillRect/>
          </a:stretch>
        </p:blipFill>
        <p:spPr bwMode="auto">
          <a:xfrm>
            <a:off x="609600" y="1066800"/>
            <a:ext cx="2842591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4" cstate="print"/>
          <a:srcRect t="25368"/>
          <a:stretch>
            <a:fillRect/>
          </a:stretch>
        </p:blipFill>
        <p:spPr bwMode="auto">
          <a:xfrm>
            <a:off x="457200" y="5257800"/>
            <a:ext cx="3048000" cy="3033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600" y="228600"/>
            <a:ext cx="6400800" cy="86868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304800"/>
            <a:ext cx="6858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Заключительный этап.</a:t>
            </a:r>
          </a:p>
          <a:p>
            <a:pPr algn="ctr"/>
            <a:r>
              <a:rPr lang="ru-RU" sz="2400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Создание музея</a:t>
            </a:r>
            <a:endParaRPr lang="ru-RU" sz="2400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37890" name="Picture 2" descr="E:\Методическая работа 2018\Президентский 22\на сайт\музей1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19200"/>
            <a:ext cx="2230831" cy="3962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91" name="Picture 3" descr="E:\Методическая работа 2018\Президентский 22\на сайт\музей3 (2).jpg"/>
          <p:cNvPicPr>
            <a:picLocks noChangeAspect="1" noChangeArrowheads="1"/>
          </p:cNvPicPr>
          <p:nvPr/>
        </p:nvPicPr>
        <p:blipFill>
          <a:blip r:embed="rId3" cstate="print"/>
          <a:srcRect l="8571" t="-2537" r="7143"/>
          <a:stretch>
            <a:fillRect/>
          </a:stretch>
        </p:blipFill>
        <p:spPr bwMode="auto">
          <a:xfrm>
            <a:off x="3124200" y="3505200"/>
            <a:ext cx="3200400" cy="2192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5867400"/>
            <a:ext cx="5257800" cy="2960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93" name="Picture 5" descr="C:\Users\Olga\Desktop\33fcbc2a-5bc9-4dbd-b612-454e43336e6c.jpg"/>
          <p:cNvPicPr>
            <a:picLocks noChangeAspect="1" noChangeArrowheads="1"/>
          </p:cNvPicPr>
          <p:nvPr/>
        </p:nvPicPr>
        <p:blipFill>
          <a:blip r:embed="rId5" cstate="print"/>
          <a:srcRect t="-508" r="17822"/>
          <a:stretch>
            <a:fillRect/>
          </a:stretch>
        </p:blipFill>
        <p:spPr bwMode="auto">
          <a:xfrm>
            <a:off x="3124200" y="1143000"/>
            <a:ext cx="3225446" cy="2220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2430</TotalTime>
  <Words>1461</Words>
  <Application>Microsoft Office PowerPoint</Application>
  <PresentationFormat>Экран (4:3)</PresentationFormat>
  <Paragraphs>173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Olga</cp:lastModifiedBy>
  <cp:revision>243</cp:revision>
  <dcterms:created xsi:type="dcterms:W3CDTF">2019-02-11T04:02:41Z</dcterms:created>
  <dcterms:modified xsi:type="dcterms:W3CDTF">2023-10-23T15:20:23Z</dcterms:modified>
</cp:coreProperties>
</file>