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15"/>
  </p:notesMasterIdLst>
  <p:sldIdLst>
    <p:sldId id="271" r:id="rId3"/>
    <p:sldId id="273" r:id="rId4"/>
    <p:sldId id="26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68" r:id="rId14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B1"/>
    <a:srgbClr val="0A0AF6"/>
    <a:srgbClr val="FF5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96" y="-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3424CCDB-1072-4349-83CF-602D345A76DB}" type="datetimeFigureOut">
              <a:rPr lang="ru-RU" smtClean="0"/>
              <a:t>02.04.2024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8" tIns="45784" rIns="91568" bIns="457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40"/>
          </a:xfrm>
          <a:prstGeom prst="rect">
            <a:avLst/>
          </a:prstGeom>
        </p:spPr>
        <p:txBody>
          <a:bodyPr vert="horz" lIns="91568" tIns="45784" rIns="91568" bIns="4578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90C15B65-B038-4B05-9EFC-6495A1448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52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68275" y="1465263"/>
            <a:ext cx="7026275" cy="3952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33AAE-37BB-4CEB-927E-0B30FBA762D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68275" y="1465263"/>
            <a:ext cx="7026275" cy="3952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33AAE-37BB-4CEB-927E-0B30FBA762D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783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68275" y="1465263"/>
            <a:ext cx="7026275" cy="39528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433AAE-37BB-4CEB-927E-0B30FBA762D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82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812" y="1428"/>
            <a:ext cx="12190190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3363691"/>
            <a:ext cx="10363200" cy="1470025"/>
          </a:xfrm>
        </p:spPr>
        <p:txBody>
          <a:bodyPr>
            <a:normAutofit/>
          </a:bodyPr>
          <a:lstStyle>
            <a:lvl1pPr>
              <a:defRPr sz="517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865834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2" b="0">
                <a:solidFill>
                  <a:schemeClr val="bg1"/>
                </a:solidFill>
                <a:latin typeface="+mj-lt"/>
              </a:defRPr>
            </a:lvl1pPr>
            <a:lvl2pPr marL="47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8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4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22.12.2012</a:t>
            </a:r>
          </a:p>
        </p:txBody>
      </p:sp>
    </p:spTree>
    <p:extLst>
      <p:ext uri="{BB962C8B-B14F-4D97-AF65-F5344CB8AC3E}">
        <p14:creationId xmlns:p14="http://schemas.microsoft.com/office/powerpoint/2010/main" val="33081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813" y="1914"/>
            <a:ext cx="12190191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6850" y="1606875"/>
            <a:ext cx="9760919" cy="4829253"/>
          </a:xfrm>
        </p:spPr>
        <p:txBody>
          <a:bodyPr/>
          <a:lstStyle>
            <a:lvl1pPr marL="329613" indent="0">
              <a:buFontTx/>
              <a:buNone/>
              <a:defRPr b="1">
                <a:latin typeface="+mj-lt"/>
              </a:defRPr>
            </a:lvl1pPr>
            <a:lvl2pPr marL="326733" indent="2880">
              <a:defRPr>
                <a:latin typeface="+mj-lt"/>
              </a:defRPr>
            </a:lvl2pPr>
            <a:lvl3pPr marL="569984" indent="-236054">
              <a:tabLst/>
              <a:defRPr>
                <a:latin typeface="+mj-lt"/>
              </a:defRPr>
            </a:lvl3pPr>
            <a:lvl4pPr marL="0" indent="326733">
              <a:lnSpc>
                <a:spcPts val="1633"/>
              </a:lnSpc>
              <a:spcBef>
                <a:spcPts val="363"/>
              </a:spcBef>
              <a:defRPr>
                <a:latin typeface="+mj-lt"/>
              </a:defRPr>
            </a:lvl4pPr>
            <a:lvl5pPr>
              <a:lnSpc>
                <a:spcPts val="1633"/>
              </a:lnSpc>
              <a:spcBef>
                <a:spcPts val="36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02187" y="5127080"/>
            <a:ext cx="1231490" cy="376853"/>
          </a:xfrm>
          <a:prstGeom prst="rect">
            <a:avLst/>
          </a:prstGeom>
          <a:noFill/>
        </p:spPr>
        <p:txBody>
          <a:bodyPr wrap="square" lIns="82906" tIns="41453" rIns="82906" bIns="41453" rtlCol="0">
            <a:noAutofit/>
          </a:bodyPr>
          <a:lstStyle/>
          <a:p>
            <a:pPr defTabSz="945718"/>
            <a:endParaRPr lang="ru-RU" sz="1905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1096847" y="501072"/>
            <a:ext cx="9782922" cy="1105803"/>
          </a:xfrm>
        </p:spPr>
        <p:txBody>
          <a:bodyPr/>
          <a:lstStyle>
            <a:lvl1pPr marL="0" marR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898"/>
            </a:lvl1pPr>
          </a:lstStyle>
          <a:p>
            <a:pPr marL="0" marR="0" lvl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354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5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472"/>
            <a:ext cx="12190191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6850" y="1606875"/>
            <a:ext cx="9760919" cy="4829253"/>
          </a:xfrm>
        </p:spPr>
        <p:txBody>
          <a:bodyPr/>
          <a:lstStyle>
            <a:lvl1pPr marL="329613" indent="0">
              <a:buFontTx/>
              <a:buNone/>
              <a:defRPr b="1">
                <a:latin typeface="+mj-lt"/>
              </a:defRPr>
            </a:lvl1pPr>
            <a:lvl2pPr marL="329613" indent="0">
              <a:defRPr>
                <a:latin typeface="+mj-lt"/>
              </a:defRPr>
            </a:lvl2pPr>
            <a:lvl3pPr marL="569984" indent="-236054">
              <a:defRPr>
                <a:latin typeface="+mj-lt"/>
              </a:defRPr>
            </a:lvl3pPr>
            <a:lvl4pPr marL="0" indent="326733">
              <a:defRPr>
                <a:latin typeface="+mj-lt"/>
              </a:defRPr>
            </a:lvl4pPr>
            <a:lvl5pPr marL="130117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1095901" y="501072"/>
            <a:ext cx="9783870" cy="1105803"/>
          </a:xfrm>
        </p:spPr>
        <p:txBody>
          <a:bodyPr/>
          <a:lstStyle>
            <a:lvl1pPr marL="0" marR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898"/>
            </a:lvl1pPr>
          </a:lstStyle>
          <a:p>
            <a:pPr marL="0" marR="0" lvl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354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2"/>
            <a:ext cx="12190191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50" y="1012506"/>
            <a:ext cx="9760919" cy="2024630"/>
          </a:xfrm>
        </p:spPr>
        <p:txBody>
          <a:bodyPr anchor="t"/>
          <a:lstStyle>
            <a:lvl1pPr algn="l">
              <a:defRPr sz="4172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6850" y="3429720"/>
            <a:ext cx="9760919" cy="3006404"/>
          </a:xfrm>
        </p:spPr>
        <p:txBody>
          <a:bodyPr anchor="t"/>
          <a:lstStyle>
            <a:lvl1pPr marL="0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1pPr>
            <a:lvl2pPr marL="472859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945718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3pPr>
            <a:lvl4pPr marL="1418577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4pPr>
            <a:lvl5pPr marL="1891436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5pPr>
            <a:lvl6pPr marL="2364294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6pPr>
            <a:lvl7pPr marL="2837154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7pPr>
            <a:lvl8pPr marL="3310013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8pPr>
            <a:lvl9pPr marL="3782871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24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813" y="1914"/>
            <a:ext cx="12190191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47" y="501068"/>
            <a:ext cx="978292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96848" y="1606873"/>
            <a:ext cx="4827685" cy="4695797"/>
          </a:xfrm>
        </p:spPr>
        <p:txBody>
          <a:bodyPr/>
          <a:lstStyle>
            <a:lvl1pPr>
              <a:defRPr sz="2902"/>
            </a:lvl1pPr>
            <a:lvl2pPr>
              <a:defRPr sz="2449"/>
            </a:lvl2pPr>
            <a:lvl3pPr>
              <a:defRPr sz="20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19910" y="1606873"/>
            <a:ext cx="4859863" cy="4695797"/>
          </a:xfrm>
        </p:spPr>
        <p:txBody>
          <a:bodyPr/>
          <a:lstStyle>
            <a:lvl1pPr>
              <a:defRPr sz="2902"/>
            </a:lvl1pPr>
            <a:lvl2pPr>
              <a:defRPr sz="2449"/>
            </a:lvl2pPr>
            <a:lvl3pPr>
              <a:defRPr sz="20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5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49" y="501067"/>
            <a:ext cx="10485554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6849" y="1606872"/>
            <a:ext cx="4899670" cy="568003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72859" indent="0">
              <a:buNone/>
              <a:defRPr sz="2086" b="1"/>
            </a:lvl2pPr>
            <a:lvl3pPr marL="945718" indent="0">
              <a:buNone/>
              <a:defRPr sz="1905" b="1"/>
            </a:lvl3pPr>
            <a:lvl4pPr marL="1418577" indent="0">
              <a:buNone/>
              <a:defRPr sz="1633" b="1"/>
            </a:lvl4pPr>
            <a:lvl5pPr marL="1891436" indent="0">
              <a:buNone/>
              <a:defRPr sz="1633" b="1"/>
            </a:lvl5pPr>
            <a:lvl6pPr marL="2364294" indent="0">
              <a:buNone/>
              <a:defRPr sz="1633" b="1"/>
            </a:lvl6pPr>
            <a:lvl7pPr marL="2837154" indent="0">
              <a:buNone/>
              <a:defRPr sz="1633" b="1"/>
            </a:lvl7pPr>
            <a:lvl8pPr marL="3310013" indent="0">
              <a:buNone/>
              <a:defRPr sz="1633" b="1"/>
            </a:lvl8pPr>
            <a:lvl9pPr marL="3782871" indent="0">
              <a:buNone/>
              <a:defRPr sz="16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96849" y="2174876"/>
            <a:ext cx="4899670" cy="4261248"/>
          </a:xfrm>
        </p:spPr>
        <p:txBody>
          <a:bodyPr/>
          <a:lstStyle>
            <a:lvl1pPr>
              <a:defRPr sz="2449"/>
            </a:lvl1pPr>
            <a:lvl2pPr>
              <a:defRPr sz="2086"/>
            </a:lvl2pPr>
            <a:lvl3pPr>
              <a:defRPr sz="1905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96005" y="1606872"/>
            <a:ext cx="4783767" cy="568003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72859" indent="0">
              <a:buNone/>
              <a:defRPr sz="2086" b="1"/>
            </a:lvl2pPr>
            <a:lvl3pPr marL="945718" indent="0">
              <a:buNone/>
              <a:defRPr sz="1905" b="1"/>
            </a:lvl3pPr>
            <a:lvl4pPr marL="1418577" indent="0">
              <a:buNone/>
              <a:defRPr sz="1633" b="1"/>
            </a:lvl4pPr>
            <a:lvl5pPr marL="1891436" indent="0">
              <a:buNone/>
              <a:defRPr sz="1633" b="1"/>
            </a:lvl5pPr>
            <a:lvl6pPr marL="2364294" indent="0">
              <a:buNone/>
              <a:defRPr sz="1633" b="1"/>
            </a:lvl6pPr>
            <a:lvl7pPr marL="2837154" indent="0">
              <a:buNone/>
              <a:defRPr sz="1633" b="1"/>
            </a:lvl7pPr>
            <a:lvl8pPr marL="3310013" indent="0">
              <a:buNone/>
              <a:defRPr sz="1633" b="1"/>
            </a:lvl8pPr>
            <a:lvl9pPr marL="3782871" indent="0">
              <a:buNone/>
              <a:defRPr sz="16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96005" y="2188098"/>
            <a:ext cx="4783767" cy="4248026"/>
          </a:xfrm>
        </p:spPr>
        <p:txBody>
          <a:bodyPr/>
          <a:lstStyle>
            <a:lvl1pPr>
              <a:defRPr sz="2449"/>
            </a:lvl1pPr>
            <a:lvl2pPr>
              <a:defRPr sz="2086"/>
            </a:lvl2pPr>
            <a:lvl3pPr>
              <a:defRPr sz="1905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3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813" y="1914"/>
            <a:ext cx="12190191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49" y="501068"/>
            <a:ext cx="10485554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89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21397" y="5872591"/>
            <a:ext cx="756571" cy="65310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defRPr sz="2449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45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0"/>
          </a:xfrm>
        </p:spPr>
        <p:txBody>
          <a:bodyPr anchor="b"/>
          <a:lstStyle>
            <a:lvl1pPr algn="l">
              <a:defRPr sz="2086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356"/>
            </a:lvl1pPr>
            <a:lvl2pPr>
              <a:defRPr sz="2902"/>
            </a:lvl2pPr>
            <a:lvl3pPr>
              <a:defRPr sz="2449"/>
            </a:lvl3pPr>
            <a:lvl4pPr>
              <a:defRPr sz="2086"/>
            </a:lvl4pPr>
            <a:lvl5pPr>
              <a:defRPr sz="2086"/>
            </a:lvl5pPr>
            <a:lvl6pPr>
              <a:defRPr sz="2086"/>
            </a:lvl6pPr>
            <a:lvl7pPr>
              <a:defRPr sz="2086"/>
            </a:lvl7pPr>
            <a:lvl8pPr>
              <a:defRPr sz="2086"/>
            </a:lvl8pPr>
            <a:lvl9pPr>
              <a:defRPr sz="208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4" y="1435102"/>
            <a:ext cx="4011084" cy="4691063"/>
          </a:xfrm>
        </p:spPr>
        <p:txBody>
          <a:bodyPr/>
          <a:lstStyle>
            <a:lvl1pPr marL="0" indent="0">
              <a:buNone/>
              <a:defRPr sz="1451"/>
            </a:lvl1pPr>
            <a:lvl2pPr marL="472859" indent="0">
              <a:buNone/>
              <a:defRPr sz="1270"/>
            </a:lvl2pPr>
            <a:lvl3pPr marL="945718" indent="0">
              <a:buNone/>
              <a:defRPr sz="998"/>
            </a:lvl3pPr>
            <a:lvl4pPr marL="1418577" indent="0">
              <a:buNone/>
              <a:defRPr sz="907"/>
            </a:lvl4pPr>
            <a:lvl5pPr marL="1891436" indent="0">
              <a:buNone/>
              <a:defRPr sz="907"/>
            </a:lvl5pPr>
            <a:lvl6pPr marL="2364294" indent="0">
              <a:buNone/>
              <a:defRPr sz="907"/>
            </a:lvl6pPr>
            <a:lvl7pPr marL="2837154" indent="0">
              <a:buNone/>
              <a:defRPr sz="907"/>
            </a:lvl7pPr>
            <a:lvl8pPr marL="3310013" indent="0">
              <a:buNone/>
              <a:defRPr sz="907"/>
            </a:lvl8pPr>
            <a:lvl9pPr marL="3782871" indent="0">
              <a:buNone/>
              <a:defRPr sz="9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7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86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356"/>
            </a:lvl1pPr>
            <a:lvl2pPr marL="472859" indent="0">
              <a:buNone/>
              <a:defRPr sz="2902"/>
            </a:lvl2pPr>
            <a:lvl3pPr marL="945718" indent="0">
              <a:buNone/>
              <a:defRPr sz="2449"/>
            </a:lvl3pPr>
            <a:lvl4pPr marL="1418577" indent="0">
              <a:buNone/>
              <a:defRPr sz="2086"/>
            </a:lvl4pPr>
            <a:lvl5pPr marL="1891436" indent="0">
              <a:buNone/>
              <a:defRPr sz="2086"/>
            </a:lvl5pPr>
            <a:lvl6pPr marL="2364294" indent="0">
              <a:buNone/>
              <a:defRPr sz="2086"/>
            </a:lvl6pPr>
            <a:lvl7pPr marL="2837154" indent="0">
              <a:buNone/>
              <a:defRPr sz="2086"/>
            </a:lvl7pPr>
            <a:lvl8pPr marL="3310013" indent="0">
              <a:buNone/>
              <a:defRPr sz="2086"/>
            </a:lvl8pPr>
            <a:lvl9pPr marL="3782871" indent="0">
              <a:buNone/>
              <a:defRPr sz="2086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51"/>
            </a:lvl1pPr>
            <a:lvl2pPr marL="472859" indent="0">
              <a:buNone/>
              <a:defRPr sz="1270"/>
            </a:lvl2pPr>
            <a:lvl3pPr marL="945718" indent="0">
              <a:buNone/>
              <a:defRPr sz="998"/>
            </a:lvl3pPr>
            <a:lvl4pPr marL="1418577" indent="0">
              <a:buNone/>
              <a:defRPr sz="907"/>
            </a:lvl4pPr>
            <a:lvl5pPr marL="1891436" indent="0">
              <a:buNone/>
              <a:defRPr sz="907"/>
            </a:lvl5pPr>
            <a:lvl6pPr marL="2364294" indent="0">
              <a:buNone/>
              <a:defRPr sz="907"/>
            </a:lvl6pPr>
            <a:lvl7pPr marL="2837154" indent="0">
              <a:buNone/>
              <a:defRPr sz="907"/>
            </a:lvl7pPr>
            <a:lvl8pPr marL="3310013" indent="0">
              <a:buNone/>
              <a:defRPr sz="907"/>
            </a:lvl8pPr>
            <a:lvl9pPr marL="3782871" indent="0">
              <a:buNone/>
              <a:defRPr sz="9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6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1" y="303213"/>
            <a:ext cx="3206751" cy="6451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8" y="303213"/>
            <a:ext cx="9421282" cy="64516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8"/>
            <a:ext cx="12192000" cy="68571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3726650"/>
            <a:ext cx="10363200" cy="1470025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28800" y="5228795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333" b="0">
                <a:solidFill>
                  <a:schemeClr val="bg1"/>
                </a:solidFill>
                <a:latin typeface="+mj-lt"/>
              </a:defRPr>
            </a:lvl1pPr>
            <a:lvl2pPr marL="544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5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3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204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51"/>
            <a:ext cx="12192000" cy="6857193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304622" y="1247808"/>
            <a:ext cx="8137177" cy="4773480"/>
          </a:xfrm>
        </p:spPr>
        <p:txBody>
          <a:bodyPr anchor="t">
            <a:normAutofit/>
          </a:bodyPr>
          <a:lstStyle>
            <a:lvl1pPr algn="l">
              <a:lnSpc>
                <a:spcPts val="7200"/>
              </a:lnSpc>
              <a:defRPr sz="6267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340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4918" y="2006602"/>
            <a:ext cx="10176933" cy="4275665"/>
          </a:xfrm>
        </p:spPr>
        <p:txBody>
          <a:bodyPr>
            <a:noAutofit/>
          </a:bodyPr>
          <a:lstStyle>
            <a:lvl1pPr marL="379331" indent="0">
              <a:buFontTx/>
              <a:buNone/>
              <a:defRPr b="1">
                <a:latin typeface="+mj-lt"/>
              </a:defRPr>
            </a:lvl1pPr>
            <a:lvl2pPr marL="376017" indent="3313">
              <a:defRPr>
                <a:latin typeface="+mj-lt"/>
              </a:defRPr>
            </a:lvl2pPr>
            <a:lvl3pPr marL="655958" indent="-271660">
              <a:tabLst/>
              <a:defRPr>
                <a:latin typeface="+mj-lt"/>
              </a:defRPr>
            </a:lvl3pPr>
            <a:lvl4pPr marL="0" indent="376017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02187" y="5127076"/>
            <a:ext cx="1231491" cy="376853"/>
          </a:xfrm>
          <a:prstGeom prst="rect">
            <a:avLst/>
          </a:prstGeom>
          <a:noFill/>
        </p:spPr>
        <p:txBody>
          <a:bodyPr wrap="square" lIns="95415" tIns="47707" rIns="95415" bIns="47707" rtlCol="0">
            <a:noAutofit/>
          </a:bodyPr>
          <a:lstStyle/>
          <a:p>
            <a:pPr defTabSz="1088367"/>
            <a:endParaRPr lang="ru-RU" sz="2133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14919" y="745067"/>
            <a:ext cx="10064851" cy="1261535"/>
          </a:xfrm>
        </p:spPr>
        <p:txBody>
          <a:bodyPr/>
          <a:lstStyle>
            <a:lvl1pPr marL="0" marR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600"/>
            </a:lvl1pPr>
          </a:lstStyle>
          <a:p>
            <a:pPr marL="0" marR="0" lvl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5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820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4918" y="2006602"/>
            <a:ext cx="10176933" cy="4275665"/>
          </a:xfrm>
        </p:spPr>
        <p:txBody>
          <a:bodyPr>
            <a:noAutofit/>
          </a:bodyPr>
          <a:lstStyle>
            <a:lvl1pPr marL="379331" indent="0">
              <a:buFontTx/>
              <a:buNone/>
              <a:defRPr b="1">
                <a:latin typeface="+mj-lt"/>
              </a:defRPr>
            </a:lvl1pPr>
            <a:lvl2pPr marL="376017" indent="3313">
              <a:defRPr>
                <a:latin typeface="+mj-lt"/>
              </a:defRPr>
            </a:lvl2pPr>
            <a:lvl3pPr marL="655958" indent="-271660">
              <a:tabLst/>
              <a:defRPr>
                <a:latin typeface="+mj-lt"/>
              </a:defRPr>
            </a:lvl3pPr>
            <a:lvl4pPr marL="0" indent="376017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902187" y="5127076"/>
            <a:ext cx="1231491" cy="376853"/>
          </a:xfrm>
          <a:prstGeom prst="rect">
            <a:avLst/>
          </a:prstGeom>
          <a:noFill/>
        </p:spPr>
        <p:txBody>
          <a:bodyPr wrap="square" lIns="95415" tIns="47707" rIns="95415" bIns="47707" rtlCol="0">
            <a:noAutofit/>
          </a:bodyPr>
          <a:lstStyle/>
          <a:p>
            <a:pPr defTabSz="1088367"/>
            <a:endParaRPr lang="ru-RU" sz="2133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14918" y="745068"/>
            <a:ext cx="10176932" cy="1261533"/>
          </a:xfrm>
        </p:spPr>
        <p:txBody>
          <a:bodyPr>
            <a:noAutofit/>
          </a:bodyPr>
          <a:lstStyle>
            <a:lvl1pPr marL="0" marR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600"/>
            </a:lvl1pPr>
          </a:lstStyle>
          <a:p>
            <a:pPr marL="0" marR="0" lvl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5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720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1559"/>
            <a:ext cx="12191997" cy="685719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4918" y="2006601"/>
            <a:ext cx="10176933" cy="4275665"/>
          </a:xfrm>
        </p:spPr>
        <p:txBody>
          <a:bodyPr>
            <a:noAutofit/>
          </a:bodyPr>
          <a:lstStyle>
            <a:lvl1pPr marL="379331" indent="0">
              <a:buFontTx/>
              <a:buNone/>
              <a:defRPr b="1">
                <a:latin typeface="+mj-lt"/>
              </a:defRPr>
            </a:lvl1pPr>
            <a:lvl2pPr marL="379331" indent="0">
              <a:defRPr>
                <a:latin typeface="+mj-lt"/>
              </a:defRPr>
            </a:lvl2pPr>
            <a:lvl3pPr marL="655958" indent="-271660">
              <a:defRPr>
                <a:latin typeface="+mj-lt"/>
              </a:defRPr>
            </a:lvl3pPr>
            <a:lvl4pPr marL="0" indent="376017">
              <a:defRPr>
                <a:latin typeface="+mj-lt"/>
              </a:defRPr>
            </a:lvl4pPr>
            <a:lvl5pPr marL="149744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14918" y="745068"/>
            <a:ext cx="10176932" cy="1261533"/>
          </a:xfrm>
        </p:spPr>
        <p:txBody>
          <a:bodyPr>
            <a:noAutofit/>
          </a:bodyPr>
          <a:lstStyle>
            <a:lvl1pPr marL="0" marR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600"/>
            </a:lvl1pPr>
          </a:lstStyle>
          <a:p>
            <a:pPr marL="0" marR="0" lvl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5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601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9"/>
            <a:ext cx="12192000" cy="6857193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14918" y="2006601"/>
            <a:ext cx="10176933" cy="4275665"/>
          </a:xfrm>
        </p:spPr>
        <p:txBody>
          <a:bodyPr>
            <a:noAutofit/>
          </a:bodyPr>
          <a:lstStyle>
            <a:lvl1pPr marL="379331" indent="0">
              <a:buFontTx/>
              <a:buNone/>
              <a:defRPr b="1">
                <a:latin typeface="+mj-lt"/>
              </a:defRPr>
            </a:lvl1pPr>
            <a:lvl2pPr marL="379331" indent="0">
              <a:defRPr>
                <a:latin typeface="+mj-lt"/>
              </a:defRPr>
            </a:lvl2pPr>
            <a:lvl3pPr marL="655958" indent="-271660">
              <a:defRPr>
                <a:latin typeface="+mj-lt"/>
              </a:defRPr>
            </a:lvl3pPr>
            <a:lvl4pPr marL="0" indent="376017">
              <a:defRPr>
                <a:latin typeface="+mj-lt"/>
              </a:defRPr>
            </a:lvl4pPr>
            <a:lvl5pPr marL="149744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14918" y="745068"/>
            <a:ext cx="10176932" cy="1261533"/>
          </a:xfrm>
        </p:spPr>
        <p:txBody>
          <a:bodyPr>
            <a:noAutofit/>
          </a:bodyPr>
          <a:lstStyle>
            <a:lvl1pPr marL="0" marR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600"/>
            </a:lvl1pPr>
          </a:lstStyle>
          <a:p>
            <a:pPr marL="0" marR="0" lvl="0" indent="0" defTabSz="10883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5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7064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51"/>
            <a:ext cx="12192000" cy="68571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2728" y="1970915"/>
            <a:ext cx="7649123" cy="1362075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42728" y="470728"/>
            <a:ext cx="7649123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18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08836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3pPr>
            <a:lvl4pPr marL="163255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4pPr>
            <a:lvl5pPr marL="2176734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5pPr>
            <a:lvl6pPr marL="2720917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6pPr>
            <a:lvl7pPr marL="3265101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7pPr>
            <a:lvl8pPr marL="3809285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8pPr>
            <a:lvl9pPr marL="4353468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093630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8" y="745066"/>
            <a:ext cx="10767483" cy="12615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4917" y="2006600"/>
            <a:ext cx="4863435" cy="4275667"/>
          </a:xfrm>
        </p:spPr>
        <p:txBody>
          <a:bodyPr/>
          <a:lstStyle>
            <a:lvl1pPr>
              <a:defRPr sz="3333"/>
            </a:lvl1pPr>
            <a:lvl2pPr>
              <a:defRPr sz="28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0" y="2006600"/>
            <a:ext cx="4895851" cy="4275667"/>
          </a:xfrm>
        </p:spPr>
        <p:txBody>
          <a:bodyPr/>
          <a:lstStyle>
            <a:lvl1pPr>
              <a:defRPr sz="3333"/>
            </a:lvl1pPr>
            <a:lvl2pPr>
              <a:defRPr sz="28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348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1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4184" indent="0">
              <a:buNone/>
              <a:defRPr sz="2400" b="1"/>
            </a:lvl2pPr>
            <a:lvl3pPr marL="1088367" indent="0">
              <a:buNone/>
              <a:defRPr sz="2133" b="1"/>
            </a:lvl3pPr>
            <a:lvl4pPr marL="1632550" indent="0">
              <a:buNone/>
              <a:defRPr sz="1867" b="1"/>
            </a:lvl4pPr>
            <a:lvl5pPr marL="2176734" indent="0">
              <a:buNone/>
              <a:defRPr sz="1867" b="1"/>
            </a:lvl5pPr>
            <a:lvl6pPr marL="2720917" indent="0">
              <a:buNone/>
              <a:defRPr sz="1867" b="1"/>
            </a:lvl6pPr>
            <a:lvl7pPr marL="3265101" indent="0">
              <a:buNone/>
              <a:defRPr sz="1867" b="1"/>
            </a:lvl7pPr>
            <a:lvl8pPr marL="3809285" indent="0">
              <a:buNone/>
              <a:defRPr sz="1867" b="1"/>
            </a:lvl8pPr>
            <a:lvl9pPr marL="4353468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1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4184" indent="0">
              <a:buNone/>
              <a:defRPr sz="2400" b="1"/>
            </a:lvl2pPr>
            <a:lvl3pPr marL="1088367" indent="0">
              <a:buNone/>
              <a:defRPr sz="2133" b="1"/>
            </a:lvl3pPr>
            <a:lvl4pPr marL="1632550" indent="0">
              <a:buNone/>
              <a:defRPr sz="1867" b="1"/>
            </a:lvl4pPr>
            <a:lvl5pPr marL="2176734" indent="0">
              <a:buNone/>
              <a:defRPr sz="1867" b="1"/>
            </a:lvl5pPr>
            <a:lvl6pPr marL="2720917" indent="0">
              <a:buNone/>
              <a:defRPr sz="1867" b="1"/>
            </a:lvl6pPr>
            <a:lvl7pPr marL="3265101" indent="0">
              <a:buNone/>
              <a:defRPr sz="1867" b="1"/>
            </a:lvl7pPr>
            <a:lvl8pPr marL="3809285" indent="0">
              <a:buNone/>
              <a:defRPr sz="1867" b="1"/>
            </a:lvl8pPr>
            <a:lvl9pPr marL="4353468" indent="0">
              <a:buNone/>
              <a:defRPr sz="186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33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A173-E5E4-4B86-BADB-BBB422306F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8661" y="1037861"/>
            <a:ext cx="10083740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447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E4C3-B3F9-4492-AC4E-AEB8AB2037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330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2"/>
            <a:ext cx="4011084" cy="116204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2"/>
          </a:xfrm>
        </p:spPr>
        <p:txBody>
          <a:bodyPr/>
          <a:lstStyle>
            <a:lvl1pPr>
              <a:defRPr sz="3867"/>
            </a:lvl1pPr>
            <a:lvl2pPr>
              <a:defRPr sz="3333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733"/>
            </a:lvl1pPr>
            <a:lvl2pPr marL="544184" indent="0">
              <a:buNone/>
              <a:defRPr sz="1467"/>
            </a:lvl2pPr>
            <a:lvl3pPr marL="1088367" indent="0">
              <a:buNone/>
              <a:defRPr sz="1200"/>
            </a:lvl3pPr>
            <a:lvl4pPr marL="1632550" indent="0">
              <a:buNone/>
              <a:defRPr sz="1067"/>
            </a:lvl4pPr>
            <a:lvl5pPr marL="2176734" indent="0">
              <a:buNone/>
              <a:defRPr sz="1067"/>
            </a:lvl5pPr>
            <a:lvl6pPr marL="2720917" indent="0">
              <a:buNone/>
              <a:defRPr sz="1067"/>
            </a:lvl6pPr>
            <a:lvl7pPr marL="3265101" indent="0">
              <a:buNone/>
              <a:defRPr sz="1067"/>
            </a:lvl7pPr>
            <a:lvl8pPr marL="3809285" indent="0">
              <a:buNone/>
              <a:defRPr sz="1067"/>
            </a:lvl8pPr>
            <a:lvl9pPr marL="4353468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266-D9B9-4642-A506-7317DD4ADF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6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867"/>
            </a:lvl1pPr>
            <a:lvl2pPr marL="544184" indent="0">
              <a:buNone/>
              <a:defRPr sz="3333"/>
            </a:lvl2pPr>
            <a:lvl3pPr marL="1088367" indent="0">
              <a:buNone/>
              <a:defRPr sz="2800"/>
            </a:lvl3pPr>
            <a:lvl4pPr marL="1632550" indent="0">
              <a:buNone/>
              <a:defRPr sz="2400"/>
            </a:lvl4pPr>
            <a:lvl5pPr marL="2176734" indent="0">
              <a:buNone/>
              <a:defRPr sz="2400"/>
            </a:lvl5pPr>
            <a:lvl6pPr marL="2720917" indent="0">
              <a:buNone/>
              <a:defRPr sz="2400"/>
            </a:lvl6pPr>
            <a:lvl7pPr marL="3265101" indent="0">
              <a:buNone/>
              <a:defRPr sz="2400"/>
            </a:lvl7pPr>
            <a:lvl8pPr marL="3809285" indent="0">
              <a:buNone/>
              <a:defRPr sz="2400"/>
            </a:lvl8pPr>
            <a:lvl9pPr marL="4353468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733"/>
            </a:lvl1pPr>
            <a:lvl2pPr marL="544184" indent="0">
              <a:buNone/>
              <a:defRPr sz="1467"/>
            </a:lvl2pPr>
            <a:lvl3pPr marL="1088367" indent="0">
              <a:buNone/>
              <a:defRPr sz="1200"/>
            </a:lvl3pPr>
            <a:lvl4pPr marL="1632550" indent="0">
              <a:buNone/>
              <a:defRPr sz="1067"/>
            </a:lvl4pPr>
            <a:lvl5pPr marL="2176734" indent="0">
              <a:buNone/>
              <a:defRPr sz="1067"/>
            </a:lvl5pPr>
            <a:lvl6pPr marL="2720917" indent="0">
              <a:buNone/>
              <a:defRPr sz="1067"/>
            </a:lvl6pPr>
            <a:lvl7pPr marL="3265101" indent="0">
              <a:buNone/>
              <a:defRPr sz="1067"/>
            </a:lvl7pPr>
            <a:lvl8pPr marL="3809285" indent="0">
              <a:buNone/>
              <a:defRPr sz="1067"/>
            </a:lvl8pPr>
            <a:lvl9pPr marL="4353468" indent="0">
              <a:buNone/>
              <a:defRPr sz="106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78A2D-CC43-4DD9-8CF9-DF5286C3CC1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1232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8524-75FA-4DFF-9D30-F97C17CE17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675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1" y="303212"/>
            <a:ext cx="3206751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7" y="303212"/>
            <a:ext cx="9421283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9B2CD-5EDF-45E0-A730-F2C3E6027E1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3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7941" y="490024"/>
            <a:ext cx="9791830" cy="1110281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87941" y="1600200"/>
            <a:ext cx="9791830" cy="4835924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2" y="6356355"/>
            <a:ext cx="28448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l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71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2" y="6356355"/>
            <a:ext cx="38608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ctr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71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098777" y="6041425"/>
            <a:ext cx="826282" cy="631834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lnSpc>
                <a:spcPts val="2177"/>
              </a:lnSpc>
              <a:defRPr sz="2449">
                <a:solidFill>
                  <a:schemeClr val="bg1"/>
                </a:solidFill>
              </a:defRPr>
            </a:lvl1pPr>
          </a:lstStyle>
          <a:p>
            <a:pPr defTabSz="945718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945718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74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45718" rtl="0" eaLnBrk="1" latinLnBrk="0" hangingPunct="1">
        <a:lnSpc>
          <a:spcPts val="4715"/>
        </a:lnSpc>
        <a:spcBef>
          <a:spcPct val="0"/>
        </a:spcBef>
        <a:buNone/>
        <a:defRPr sz="3809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29613" indent="0" algn="l" defTabSz="945718" rtl="0" eaLnBrk="1" latinLnBrk="0" hangingPunct="1">
        <a:spcBef>
          <a:spcPct val="20000"/>
        </a:spcBef>
        <a:buFont typeface="+mj-lt"/>
        <a:buNone/>
        <a:defRPr sz="3356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29613" indent="0" algn="l" defTabSz="945718" rtl="0" eaLnBrk="1" latinLnBrk="0" hangingPunct="1">
        <a:spcBef>
          <a:spcPct val="20000"/>
        </a:spcBef>
        <a:buFont typeface="Arial" pitchFamily="34" charset="0"/>
        <a:buNone/>
        <a:defRPr sz="2177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46271" indent="-236054" algn="l" defTabSz="945718" rtl="0" eaLnBrk="1" latinLnBrk="0" hangingPunct="1">
        <a:spcBef>
          <a:spcPct val="20000"/>
        </a:spcBef>
        <a:buFont typeface="Arial" pitchFamily="34" charset="0"/>
        <a:buChar char="•"/>
        <a:defRPr sz="2177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26733" algn="just" defTabSz="945718" rtl="0" eaLnBrk="1" latinLnBrk="0" hangingPunct="1">
        <a:lnSpc>
          <a:spcPts val="1633"/>
        </a:lnSpc>
        <a:spcBef>
          <a:spcPts val="363"/>
        </a:spcBef>
        <a:buFont typeface="Arial" pitchFamily="34" charset="0"/>
        <a:buNone/>
        <a:tabLst/>
        <a:defRPr sz="1451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301176" indent="0" algn="l" defTabSz="945718" rtl="0" eaLnBrk="1" latinLnBrk="0" hangingPunct="1">
        <a:lnSpc>
          <a:spcPts val="1633"/>
        </a:lnSpc>
        <a:spcBef>
          <a:spcPts val="363"/>
        </a:spcBef>
        <a:buFont typeface="Arial" pitchFamily="34" charset="0"/>
        <a:buNone/>
        <a:defRPr sz="127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600725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073583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546443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019302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72859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45718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18577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891436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364294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837154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10013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782871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3.png"/>
          <p:cNvPicPr>
            <a:picLocks noChangeAspect="1" noChangeArrowheads="1"/>
          </p:cNvPicPr>
          <p:nvPr userDrawn="1"/>
        </p:nvPicPr>
        <p:blipFill>
          <a:blip r:embed="rId17" cstate="print"/>
          <a:stretch>
            <a:fillRect/>
          </a:stretch>
        </p:blipFill>
        <p:spPr bwMode="auto">
          <a:xfrm>
            <a:off x="2" y="1559"/>
            <a:ext cx="12191997" cy="68571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4918" y="745067"/>
            <a:ext cx="10176933" cy="1234645"/>
          </a:xfrm>
          <a:prstGeom prst="rect">
            <a:avLst/>
          </a:prstGeom>
        </p:spPr>
        <p:txBody>
          <a:bodyPr vert="horz" lIns="81630" tIns="40815" rIns="81630" bIns="40815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4919" y="1988840"/>
            <a:ext cx="10176932" cy="4293427"/>
          </a:xfrm>
          <a:prstGeom prst="rect">
            <a:avLst/>
          </a:prstGeom>
        </p:spPr>
        <p:txBody>
          <a:bodyPr vert="horz" lIns="81630" tIns="40815" rIns="81630" bIns="40815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>
              <a:defRPr sz="1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367"/>
            <a:fld id="{461EDECA-DAED-49E8-AB44-A10369DCE7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88367"/>
              <a:t>02.04.2024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1" y="6356351"/>
            <a:ext cx="3860800" cy="365125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defRPr sz="1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367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204575" y="5864225"/>
            <a:ext cx="671447" cy="684776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lnSpc>
                <a:spcPts val="2504"/>
              </a:lnSpc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defTabSz="1088367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1088367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6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hf hdr="0" ftr="0" dt="0"/>
  <p:txStyles>
    <p:titleStyle>
      <a:lvl1pPr algn="l" defTabSz="1088367" rtl="0" eaLnBrk="1" latinLnBrk="0" hangingPunct="1">
        <a:spcBef>
          <a:spcPct val="0"/>
        </a:spcBef>
        <a:buNone/>
        <a:defRPr sz="5067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79331" indent="0" algn="l" defTabSz="1088367" rtl="0" eaLnBrk="1" latinLnBrk="0" hangingPunct="1">
        <a:spcBef>
          <a:spcPct val="20000"/>
        </a:spcBef>
        <a:buFont typeface="+mj-lt"/>
        <a:buNone/>
        <a:defRPr sz="32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79331" indent="0" algn="l" defTabSz="1088367" rtl="0" eaLnBrk="1" latinLnBrk="0" hangingPunct="1">
        <a:spcBef>
          <a:spcPct val="20000"/>
        </a:spcBef>
        <a:buFont typeface="Arial" pitchFamily="34" charset="0"/>
        <a:buNone/>
        <a:defRPr sz="2667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43752" indent="-271660" algn="l" defTabSz="1088367" rtl="0" eaLnBrk="1" latinLnBrk="0" hangingPunct="1">
        <a:spcBef>
          <a:spcPct val="20000"/>
        </a:spcBef>
        <a:buFont typeface="Arial" pitchFamily="34" charset="0"/>
        <a:buChar char="•"/>
        <a:defRPr sz="2667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76017" algn="just" defTabSz="1088367" rtl="0" eaLnBrk="1" latinLnBrk="0" hangingPunct="1">
        <a:lnSpc>
          <a:spcPts val="2533"/>
        </a:lnSpc>
        <a:spcBef>
          <a:spcPts val="533"/>
        </a:spcBef>
        <a:buFont typeface="Arial" pitchFamily="34" charset="0"/>
        <a:buNone/>
        <a:tabLst/>
        <a:defRPr sz="2133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97441" indent="0" algn="l" defTabSz="1088367" rtl="0" eaLnBrk="1" latinLnBrk="0" hangingPunct="1">
        <a:lnSpc>
          <a:spcPts val="2400"/>
        </a:lnSpc>
        <a:spcBef>
          <a:spcPts val="533"/>
        </a:spcBef>
        <a:buFont typeface="Arial" pitchFamily="34" charset="0"/>
        <a:buNone/>
        <a:defRPr sz="1867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993009" indent="-272092" algn="l" defTabSz="108836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193" indent="-272092" algn="l" defTabSz="108836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377" indent="-272092" algn="l" defTabSz="108836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559" indent="-272092" algn="l" defTabSz="108836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184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367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550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6734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0917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101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285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3468" algn="l" defTabSz="108836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41171" y="330780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УФНС РОССИИ </a:t>
            </a:r>
            <a:r>
              <a:rPr lang="ru-RU" dirty="0">
                <a:solidFill>
                  <a:schemeClr val="bg1"/>
                </a:solidFill>
              </a:rPr>
              <a:t>ПО ВОЛГОГРАДСКОЙ ОБЛАСТИ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18984" y="4288464"/>
            <a:ext cx="11362038" cy="1531568"/>
          </a:xfrm>
          <a:prstGeom prst="rect">
            <a:avLst/>
          </a:prstGeom>
        </p:spPr>
        <p:txBody>
          <a:bodyPr vert="horz" lIns="81630" tIns="40815" rIns="81630" bIns="40815" rtlCol="0" anchor="ctr">
            <a:normAutofit fontScale="67500" lnSpcReduction="20000"/>
          </a:bodyPr>
          <a:lstStyle>
            <a:lvl1pPr algn="l" defTabSz="1088367" rtl="0" eaLnBrk="1" latinLnBrk="0" hangingPunct="1"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172" cap="all" dirty="0" smtClean="0"/>
              <a:t>О </a:t>
            </a:r>
            <a:r>
              <a:rPr lang="ru-RU" sz="4172" cap="all" dirty="0" smtClean="0"/>
              <a:t>преимуществах использования Личного кабинета налогоплательщика и получении налоговых уведомлений через Единый портал государственных и муниципальных услуг (</a:t>
            </a:r>
            <a:r>
              <a:rPr lang="ru-RU" sz="4172" cap="all" dirty="0" err="1" smtClean="0"/>
              <a:t>Госуслуги</a:t>
            </a:r>
            <a:r>
              <a:rPr lang="ru-RU" sz="4172" cap="all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553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ПРЕИМУЩЕСТВА ЛИЧНОГО КАБИНЕТА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553A5A-4495-42BB-8510-36E2959F94E6}" type="slidenum">
              <a:rPr lang="ru-RU" smtClean="0">
                <a:solidFill>
                  <a:prstClr val="white"/>
                </a:solidFill>
              </a:rPr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8" name="Объект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29077" r="2565" b="25412"/>
          <a:stretch>
            <a:fillRect/>
          </a:stretch>
        </p:blipFill>
        <p:spPr>
          <a:xfrm>
            <a:off x="2141317" y="1606875"/>
            <a:ext cx="7693037" cy="46945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034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6851" y="1977081"/>
            <a:ext cx="9783870" cy="11058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Зайти </a:t>
            </a:r>
            <a:r>
              <a:rPr lang="ru-RU" dirty="0"/>
              <a:t>в</a:t>
            </a:r>
            <a:r>
              <a:rPr lang="ru-RU" dirty="0" smtClean="0"/>
              <a:t> Личный кабинет можно</a:t>
            </a:r>
            <a:br>
              <a:rPr lang="ru-RU" dirty="0" smtClean="0"/>
            </a:br>
            <a:r>
              <a:rPr lang="ru-RU" dirty="0" smtClean="0"/>
              <a:t>с помощью логина (ИНН) и пароля, указанных в регистрационной карте. Получить регистрационную карту можно в любой налоговой инспекции или отделении МФЦ.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553A5A-4495-42BB-8510-36E2959F94E6}" type="slidenum">
              <a:rPr lang="ru-RU" smtClean="0">
                <a:solidFill>
                  <a:prstClr val="white"/>
                </a:solidFill>
              </a:rPr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1859" y="1977081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32282" t="5201" r="11412" b="1099"/>
          <a:stretch/>
        </p:blipFill>
        <p:spPr>
          <a:xfrm>
            <a:off x="1076851" y="4665663"/>
            <a:ext cx="1727200" cy="1574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69" y="4665663"/>
            <a:ext cx="1949752" cy="157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33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61001" y="1339272"/>
            <a:ext cx="9783870" cy="11058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Также зайти в личный кабинет можно с помощью логина и пароля от Единого портала государственных и муниципальных услуг (</a:t>
            </a:r>
            <a:r>
              <a:rPr lang="ru-RU" dirty="0" err="1" smtClean="0"/>
              <a:t>Госуслуги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4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018" y="3404816"/>
            <a:ext cx="3857332" cy="2952526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8" name="Стрелка влево 7"/>
          <p:cNvSpPr/>
          <p:nvPr/>
        </p:nvSpPr>
        <p:spPr>
          <a:xfrm>
            <a:off x="6369050" y="5232400"/>
            <a:ext cx="3295650" cy="927100"/>
          </a:xfrm>
          <a:prstGeom prst="lef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40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73080" y="475141"/>
            <a:ext cx="9783870" cy="11058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Получайте налоговые уведомления с помощью Личного кабинета </a:t>
            </a:r>
            <a:r>
              <a:rPr lang="ru-RU" dirty="0" err="1" smtClean="0"/>
              <a:t>Госуслуг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5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025579"/>
            <a:ext cx="2622550" cy="23786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8427" y="2792627"/>
            <a:ext cx="45719" cy="45719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4146" y="2019534"/>
            <a:ext cx="6888579" cy="456249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8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3900" b="1" dirty="0" smtClean="0">
                <a:solidFill>
                  <a:srgbClr val="005AA9"/>
                </a:solidFill>
                <a:ea typeface="+mj-ea"/>
                <a:cs typeface="+mj-cs"/>
              </a:rPr>
              <a:t>Это удобно: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3000" b="1" dirty="0" smtClean="0">
              <a:solidFill>
                <a:srgbClr val="005AA9"/>
              </a:solidFill>
              <a:ea typeface="+mj-ea"/>
              <a:cs typeface="+mj-cs"/>
            </a:endParaRPr>
          </a:p>
          <a:p>
            <a:pPr marL="457200" marR="0" indent="-4572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3500" b="1" dirty="0" smtClean="0">
                <a:solidFill>
                  <a:srgbClr val="005AA9"/>
                </a:solidFill>
                <a:ea typeface="+mj-ea"/>
                <a:cs typeface="+mj-cs"/>
              </a:rPr>
              <a:t>Узнаёте о начислениях вовремя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Подключив налоговые уведомления, узнаёте о начислениях заранее и можете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оплатить налоги без пеней. Без подключения на </a:t>
            </a:r>
            <a:r>
              <a:rPr lang="ru-RU" sz="2400" b="1" dirty="0" err="1" smtClean="0">
                <a:solidFill>
                  <a:srgbClr val="005AA9"/>
                </a:solidFill>
                <a:ea typeface="+mj-ea"/>
                <a:cs typeface="+mj-cs"/>
              </a:rPr>
              <a:t>Госуслуги</a:t>
            </a: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 приходит только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напоминание об уже имеющейся задолженности, на которую ежедневно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начисляются пени.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endParaRPr lang="ru-RU" sz="2400" b="1" dirty="0">
              <a:solidFill>
                <a:srgbClr val="005AA9"/>
              </a:solidFill>
              <a:ea typeface="+mj-ea"/>
              <a:cs typeface="+mj-cs"/>
            </a:endParaRPr>
          </a:p>
          <a:p>
            <a:pPr marL="342900" marR="0" indent="-3429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3500" b="1" dirty="0" smtClean="0">
                <a:solidFill>
                  <a:srgbClr val="005AA9"/>
                </a:solidFill>
                <a:ea typeface="+mj-ea"/>
                <a:cs typeface="+mj-cs"/>
              </a:rPr>
              <a:t>Оплачиваете прямо на </a:t>
            </a:r>
            <a:r>
              <a:rPr lang="ru-RU" sz="3500" b="1" dirty="0" err="1" smtClean="0">
                <a:solidFill>
                  <a:srgbClr val="005AA9"/>
                </a:solidFill>
                <a:ea typeface="+mj-ea"/>
                <a:cs typeface="+mj-cs"/>
              </a:rPr>
              <a:t>Госуслугах</a:t>
            </a:r>
            <a:endParaRPr lang="ru-RU" sz="3500" b="1" dirty="0" smtClean="0">
              <a:solidFill>
                <a:srgbClr val="005AA9"/>
              </a:solidFill>
              <a:ea typeface="+mj-ea"/>
              <a:cs typeface="+mj-cs"/>
            </a:endParaRP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Оплатить налог можно в несколько кликов по кнопке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400" b="1" dirty="0" smtClean="0">
                <a:solidFill>
                  <a:srgbClr val="005AA9"/>
                </a:solidFill>
                <a:ea typeface="+mj-ea"/>
                <a:cs typeface="+mj-cs"/>
              </a:rPr>
              <a:t>в уведомлении. Без комиссии.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endParaRPr lang="ru-RU" sz="3800" b="1" dirty="0">
              <a:solidFill>
                <a:srgbClr val="005AA9"/>
              </a:solidFill>
              <a:ea typeface="+mj-ea"/>
              <a:cs typeface="+mj-cs"/>
            </a:endParaRPr>
          </a:p>
          <a:p>
            <a:pPr marL="571500" marR="0" indent="-5715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3500" b="1" dirty="0" smtClean="0">
                <a:solidFill>
                  <a:srgbClr val="005AA9"/>
                </a:solidFill>
                <a:ea typeface="+mj-ea"/>
                <a:cs typeface="+mj-cs"/>
              </a:rPr>
              <a:t>Не придётся идти на почту</a:t>
            </a:r>
            <a:endParaRPr lang="ru-RU" sz="3500" dirty="0" smtClean="0">
              <a:solidFill>
                <a:srgbClr val="005AA9"/>
              </a:solidFill>
              <a:ea typeface="+mj-ea"/>
              <a:cs typeface="+mj-cs"/>
            </a:endParaRP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3500" b="1" dirty="0" smtClean="0">
                <a:solidFill>
                  <a:srgbClr val="005AA9"/>
                </a:solidFill>
                <a:ea typeface="+mj-ea"/>
                <a:cs typeface="+mj-cs"/>
              </a:rPr>
              <a:t>Это сэкономит ваше время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endParaRPr lang="ru-RU" sz="3000" b="1" dirty="0" smtClean="0">
              <a:solidFill>
                <a:srgbClr val="005AA9"/>
              </a:solidFill>
              <a:ea typeface="+mj-ea"/>
              <a:cs typeface="+mj-cs"/>
            </a:endParaRPr>
          </a:p>
          <a:p>
            <a:pPr marL="457200" marR="0" indent="-4572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ru-RU" sz="30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5850" y="5353050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183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327264" y="389861"/>
            <a:ext cx="10164520" cy="1105803"/>
          </a:xfrm>
        </p:spPr>
        <p:txBody>
          <a:bodyPr>
            <a:noAutofit/>
          </a:bodyPr>
          <a:lstStyle/>
          <a:p>
            <a:r>
              <a:rPr lang="ru-RU" sz="4800" dirty="0" smtClean="0"/>
              <a:t>Какие налоги будут в уведомлении?</a:t>
            </a:r>
            <a:endParaRPr lang="ru-RU" sz="4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6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9302" y="1791729"/>
            <a:ext cx="11151974" cy="4812957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marL="685800" marR="0" indent="-6858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Налог на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имущество физических лиц</a:t>
            </a:r>
          </a:p>
          <a:p>
            <a:pPr marL="685800" marR="0" indent="-6858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4800" b="1" baseline="0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Земельный налог</a:t>
            </a:r>
          </a:p>
          <a:p>
            <a:pPr marL="685800" marR="0" indent="-6858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Транспортный налог</a:t>
            </a:r>
          </a:p>
          <a:p>
            <a:pPr marL="685800" marR="0" indent="-6858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НДФЛ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25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Налоговое уведомление, в котором будут указаны все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5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н</a:t>
            </a:r>
            <a:r>
              <a:rPr kumimoji="0" lang="ru-RU" sz="2500" b="1" i="0" u="none" strike="noStrike" kern="1200" cap="none" spc="0" normalizeH="0" noProof="0" dirty="0" err="1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ачисления</a:t>
            </a:r>
            <a:r>
              <a:rPr kumimoji="0" lang="ru-RU" sz="25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 платежные реквизиты, поступит в Личный кабинет </a:t>
            </a:r>
            <a:r>
              <a:rPr kumimoji="0" lang="ru-RU" sz="2500" b="1" i="0" u="none" strike="noStrike" kern="1200" cap="none" spc="0" normalizeH="0" noProof="0" dirty="0" err="1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Госуслуг</a:t>
            </a:r>
            <a:endParaRPr kumimoji="0" lang="ru-RU" sz="2500" b="1" i="0" u="none" strike="noStrike" kern="1200" cap="none" spc="0" normalizeH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25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не позднее чем за 30 дней до даты оплаты</a:t>
            </a:r>
            <a:endParaRPr kumimoji="0" lang="ru-RU" sz="2500" b="1" i="0" u="none" strike="noStrike" kern="1200" cap="none" spc="0" normalizeH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27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685800" marR="0" indent="-68580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426" y="2391334"/>
            <a:ext cx="1900247" cy="166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730" y="3061901"/>
            <a:ext cx="2476590" cy="1380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91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74590" y="1341205"/>
            <a:ext cx="8161637" cy="5071951"/>
          </a:xfrm>
        </p:spPr>
        <p:txBody>
          <a:bodyPr>
            <a:normAutofit lnSpcReduction="10000"/>
          </a:bodyPr>
          <a:lstStyle/>
          <a:p>
            <a:endParaRPr lang="ru-RU" b="0" dirty="0" smtClean="0"/>
          </a:p>
          <a:p>
            <a:pPr marL="786813" indent="-457200">
              <a:buFont typeface="Wingdings" panose="05000000000000000000" pitchFamily="2" charset="2"/>
              <a:buChar char="ü"/>
            </a:pPr>
            <a:r>
              <a:rPr lang="ru-RU" b="0" dirty="0" smtClean="0"/>
              <a:t>налогоплательщик </a:t>
            </a:r>
            <a:r>
              <a:rPr lang="ru-RU" b="0" dirty="0"/>
              <a:t>должен быть зарегистрирован в единой системе идентификации и аутентификации на ЕПГУ; </a:t>
            </a:r>
          </a:p>
          <a:p>
            <a:pPr marL="786813" indent="-457200">
              <a:buFont typeface="Wingdings" panose="05000000000000000000" pitchFamily="2" charset="2"/>
              <a:buChar char="ü"/>
            </a:pPr>
            <a:r>
              <a:rPr lang="ru-RU" b="0" dirty="0" smtClean="0"/>
              <a:t>налогоплательщик </a:t>
            </a:r>
            <a:r>
              <a:rPr lang="ru-RU" b="0" dirty="0"/>
              <a:t>направил через ЕПГУ уведомление о необходимости получения документов от налоговых органов в электронной форме через ЕПГУ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подключать налоговые уведомления на </a:t>
            </a:r>
            <a:r>
              <a:rPr lang="ru-RU" dirty="0" err="1" smtClean="0"/>
              <a:t>Госуслугах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7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99" y="1793969"/>
            <a:ext cx="2814033" cy="271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4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221" y="488716"/>
            <a:ext cx="10093142" cy="1105803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Как направить </a:t>
            </a:r>
            <a:r>
              <a:rPr lang="ru-RU" sz="3000" dirty="0"/>
              <a:t>через ЕПГУ уведомление о необходимости получения документов от налоговых органов в электронной </a:t>
            </a:r>
            <a:r>
              <a:rPr lang="ru-RU" sz="3000" dirty="0" smtClean="0"/>
              <a:t>форме?</a:t>
            </a:r>
            <a:endParaRPr lang="ru-RU" sz="3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8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55" y="1764527"/>
            <a:ext cx="9959545" cy="379601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32935" y="5616146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>
              <a:spcBef>
                <a:spcPct val="0"/>
              </a:spcBef>
            </a:pP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1) </a:t>
            </a:r>
            <a:r>
              <a:rPr lang="ru-RU" sz="2500" dirty="0">
                <a:solidFill>
                  <a:srgbClr val="004BB1"/>
                </a:solidFill>
              </a:rPr>
              <a:t>На портале </a:t>
            </a:r>
            <a:r>
              <a:rPr lang="ru-RU" sz="2500" dirty="0" err="1">
                <a:solidFill>
                  <a:srgbClr val="004BB1"/>
                </a:solidFill>
              </a:rPr>
              <a:t>Госуслуг</a:t>
            </a:r>
            <a:r>
              <a:rPr lang="ru-RU" sz="2500" dirty="0">
                <a:solidFill>
                  <a:srgbClr val="004BB1"/>
                </a:solidFill>
              </a:rPr>
              <a:t> необходимо зайти в раздел «Штрафы Налоги»</a:t>
            </a:r>
            <a:endParaRPr kumimoji="0" lang="ru-RU" sz="2500" b="1" i="0" u="none" strike="noStrike" kern="1200" cap="none" spc="0" normalizeH="0" baseline="0" noProof="0" dirty="0" smtClean="0">
              <a:ln>
                <a:noFill/>
              </a:ln>
              <a:solidFill>
                <a:srgbClr val="004BB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148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221" y="488716"/>
            <a:ext cx="10093142" cy="1105803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Как направить </a:t>
            </a:r>
            <a:r>
              <a:rPr lang="ru-RU" sz="3000" dirty="0"/>
              <a:t>через ЕПГУ уведомление о необходимости получения документов от налоговых органов в электронной </a:t>
            </a:r>
            <a:r>
              <a:rPr lang="ru-RU" sz="3000" dirty="0" smtClean="0"/>
              <a:t>форме?</a:t>
            </a:r>
            <a:endParaRPr lang="ru-RU" sz="3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9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935" y="5616146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>
              <a:spcBef>
                <a:spcPct val="0"/>
              </a:spcBef>
            </a:pPr>
            <a:r>
              <a:rPr lang="ru-RU" sz="25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ru-RU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</a:t>
            </a:r>
            <a:r>
              <a:rPr lang="ru-RU" sz="2800" dirty="0">
                <a:solidFill>
                  <a:srgbClr val="004BB1"/>
                </a:solidFill>
              </a:rPr>
              <a:t>Выбрать «Получение налоговых уведомлений на </a:t>
            </a:r>
            <a:r>
              <a:rPr lang="ru-RU" sz="2800" dirty="0" err="1">
                <a:solidFill>
                  <a:srgbClr val="004BB1"/>
                </a:solidFill>
              </a:rPr>
              <a:t>Госуслугах</a:t>
            </a:r>
            <a:r>
              <a:rPr lang="ru-RU" sz="2800" dirty="0">
                <a:solidFill>
                  <a:srgbClr val="004BB1"/>
                </a:solidFill>
              </a:rPr>
              <a:t>»</a:t>
            </a:r>
            <a:endParaRPr kumimoji="0" lang="ru-RU" sz="2500" b="1" i="0" u="none" strike="noStrike" kern="1200" cap="none" spc="0" normalizeH="0" baseline="0" noProof="0" dirty="0" smtClean="0">
              <a:ln>
                <a:noFill/>
              </a:ln>
              <a:solidFill>
                <a:srgbClr val="004BB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245" y="1747562"/>
            <a:ext cx="8211538" cy="401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221" y="488716"/>
            <a:ext cx="10093142" cy="1105803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Как направить </a:t>
            </a:r>
            <a:r>
              <a:rPr lang="ru-RU" sz="3000" dirty="0"/>
              <a:t>через ЕПГУ уведомление о необходимости получения документов от налоговых органов в электронной </a:t>
            </a:r>
            <a:r>
              <a:rPr lang="ru-RU" sz="3000" dirty="0" smtClean="0"/>
              <a:t>форме?</a:t>
            </a:r>
            <a:endParaRPr lang="ru-RU" sz="3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10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935" y="5616146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>
              <a:spcBef>
                <a:spcPct val="0"/>
              </a:spcBef>
            </a:pPr>
            <a:r>
              <a:rPr lang="ru-RU" sz="2300" b="1" noProof="0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ru-RU" sz="2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 </a:t>
            </a:r>
            <a:r>
              <a:rPr lang="ru-RU" sz="2300" dirty="0" smtClean="0">
                <a:solidFill>
                  <a:srgbClr val="004BB1"/>
                </a:solidFill>
              </a:rPr>
              <a:t>Заполненное заявление необходимо подписать в приложении «</a:t>
            </a:r>
            <a:r>
              <a:rPr lang="ru-RU" sz="2300" dirty="0" err="1" smtClean="0">
                <a:solidFill>
                  <a:srgbClr val="004BB1"/>
                </a:solidFill>
              </a:rPr>
              <a:t>Госключ</a:t>
            </a:r>
            <a:r>
              <a:rPr lang="ru-RU" sz="2300" dirty="0" smtClean="0">
                <a:solidFill>
                  <a:srgbClr val="004BB1"/>
                </a:solidFill>
              </a:rPr>
              <a:t>»</a:t>
            </a:r>
            <a:endParaRPr kumimoji="0" lang="ru-RU" sz="2300" b="1" i="0" u="none" strike="noStrike" kern="1200" cap="none" spc="0" normalizeH="0" baseline="0" noProof="0" dirty="0" smtClean="0">
              <a:ln>
                <a:noFill/>
              </a:ln>
              <a:solidFill>
                <a:srgbClr val="004BB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463" y="1764450"/>
            <a:ext cx="8479817" cy="403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3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76221" y="488716"/>
            <a:ext cx="10093142" cy="1105803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Как направить </a:t>
            </a:r>
            <a:r>
              <a:rPr lang="ru-RU" sz="3000" dirty="0"/>
              <a:t>через ЕПГУ уведомление о необходимости получения документов от налоговых органов в электронной </a:t>
            </a:r>
            <a:r>
              <a:rPr lang="ru-RU" sz="3000" dirty="0" smtClean="0"/>
              <a:t>форме?</a:t>
            </a:r>
            <a:endParaRPr lang="ru-RU" sz="3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585" y="5717746"/>
            <a:ext cx="914400" cy="9144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>
              <a:spcBef>
                <a:spcPct val="0"/>
              </a:spcBef>
            </a:pPr>
            <a:r>
              <a:rPr kumimoji="0" lang="ru-RU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</a:t>
            </a:r>
            <a:r>
              <a:rPr lang="ru-RU" sz="1900" dirty="0">
                <a:solidFill>
                  <a:srgbClr val="004BB1"/>
                </a:solidFill>
              </a:rPr>
              <a:t>Подписанное заявление автоматически направляется в налоговый орган</a:t>
            </a:r>
            <a:r>
              <a:rPr lang="ru-RU" sz="1900" dirty="0" smtClean="0">
                <a:solidFill>
                  <a:srgbClr val="004BB1"/>
                </a:solidFill>
              </a:rPr>
              <a:t>. </a:t>
            </a:r>
          </a:p>
          <a:p>
            <a:pPr defTabSz="1043056">
              <a:spcBef>
                <a:spcPct val="0"/>
              </a:spcBef>
            </a:pPr>
            <a:r>
              <a:rPr lang="ru-RU" sz="1900" dirty="0" smtClean="0">
                <a:solidFill>
                  <a:srgbClr val="004BB1"/>
                </a:solidFill>
              </a:rPr>
              <a:t>После обработки согласия уведомления от ФНС будут приходить в личный кабинет на </a:t>
            </a:r>
            <a:r>
              <a:rPr lang="ru-RU" sz="1900" dirty="0" err="1" smtClean="0">
                <a:solidFill>
                  <a:srgbClr val="004BB1"/>
                </a:solidFill>
              </a:rPr>
              <a:t>Госуслугах</a:t>
            </a:r>
            <a:r>
              <a:rPr lang="ru-RU" sz="1900" dirty="0" smtClean="0">
                <a:solidFill>
                  <a:srgbClr val="004BB1"/>
                </a:solidFill>
              </a:rPr>
              <a:t>.</a:t>
            </a:r>
            <a:endParaRPr kumimoji="0" lang="ru-RU" sz="1900" b="1" i="0" u="none" strike="noStrike" kern="1200" cap="none" spc="0" normalizeH="0" baseline="0" noProof="0" dirty="0" smtClean="0">
              <a:ln>
                <a:noFill/>
              </a:ln>
              <a:solidFill>
                <a:srgbClr val="004BB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11" y="1743118"/>
            <a:ext cx="8767592" cy="400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12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092" y="3678850"/>
            <a:ext cx="3678339" cy="24254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1583522" y="1607527"/>
            <a:ext cx="8561139" cy="5324475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>
            <a:lvl1pPr marL="329613" indent="0" algn="l" defTabSz="945718" rtl="0" eaLnBrk="1" latinLnBrk="0" hangingPunct="1">
              <a:spcBef>
                <a:spcPct val="20000"/>
              </a:spcBef>
              <a:buFontTx/>
              <a:buNone/>
              <a:defRPr sz="3356" b="1" i="0" kern="1200">
                <a:solidFill>
                  <a:srgbClr val="005AA9"/>
                </a:solidFill>
                <a:latin typeface="+mj-lt"/>
                <a:ea typeface="+mn-ea"/>
                <a:cs typeface="+mn-cs"/>
              </a:defRPr>
            </a:lvl1pPr>
            <a:lvl2pPr marL="329613" indent="0" algn="l" defTabSz="945718" rtl="0" eaLnBrk="1" latinLnBrk="0" hangingPunct="1">
              <a:spcBef>
                <a:spcPct val="20000"/>
              </a:spcBef>
              <a:buFont typeface="Arial" pitchFamily="34" charset="0"/>
              <a:buNone/>
              <a:defRPr sz="2177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2pPr>
            <a:lvl3pPr marL="569984" indent="-236054" algn="l" defTabSz="9457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77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3pPr>
            <a:lvl4pPr marL="0" indent="326733" algn="just" defTabSz="945718" rtl="0" eaLnBrk="1" latinLnBrk="0" hangingPunct="1">
              <a:lnSpc>
                <a:spcPts val="1633"/>
              </a:lnSpc>
              <a:spcBef>
                <a:spcPts val="363"/>
              </a:spcBef>
              <a:buFont typeface="Arial" pitchFamily="34" charset="0"/>
              <a:buNone/>
              <a:tabLst/>
              <a:defRPr sz="1451" b="0" i="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4pPr>
            <a:lvl5pPr marL="1301176" indent="0" algn="l" defTabSz="945718" rtl="0" eaLnBrk="1" latinLnBrk="0" hangingPunct="1">
              <a:lnSpc>
                <a:spcPts val="1633"/>
              </a:lnSpc>
              <a:spcBef>
                <a:spcPts val="363"/>
              </a:spcBef>
              <a:buFont typeface="Arial" pitchFamily="34" charset="0"/>
              <a:buNone/>
              <a:defRPr sz="1270" b="0" i="0" kern="1200">
                <a:solidFill>
                  <a:srgbClr val="8D8C90"/>
                </a:solidFill>
                <a:latin typeface="+mj-lt"/>
                <a:ea typeface="+mn-ea"/>
                <a:cs typeface="+mn-cs"/>
              </a:defRPr>
            </a:lvl5pPr>
            <a:lvl6pPr marL="2600725" indent="-236430" algn="l" defTabSz="9457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73583" indent="-236430" algn="l" defTabSz="9457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46443" indent="-236430" algn="l" defTabSz="9457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19302" indent="-236430" algn="l" defTabSz="94571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000" dirty="0" smtClean="0">
                <a:latin typeface="DIN Pro Bold" panose="02000503030000020004" pitchFamily="50" charset="0"/>
              </a:rPr>
              <a:t>БЛАГОДАРЮ ЗА ВНИМАНИЕ </a:t>
            </a:r>
            <a:endParaRPr lang="ru-RU" sz="4000" dirty="0">
              <a:latin typeface="DIN Pro Bold" panose="02000503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8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349</Words>
  <Application>Microsoft Office PowerPoint</Application>
  <PresentationFormat>Широкоэкранный</PresentationFormat>
  <Paragraphs>57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DIN Pro Bold</vt:lpstr>
      <vt:lpstr>Wingdings</vt:lpstr>
      <vt:lpstr>Present_FNS2012_A4</vt:lpstr>
      <vt:lpstr>Тема Office</vt:lpstr>
      <vt:lpstr>Презентация PowerPoint</vt:lpstr>
      <vt:lpstr>ПРЕИМУЩЕСТВА ЛИЧНОГО КАБИНЕТА</vt:lpstr>
      <vt:lpstr>Зайти в Личный кабинет можно с помощью логина (ИНН) и пароля, указанных в регистрационной карте. Получить регистрационную карту можно в любой налоговой инспекции или отделении МФЦ.</vt:lpstr>
      <vt:lpstr>Также зайти в личный кабинет можно с помощью логина и пароля от Единого портала государственных и муниципальных услуг (Госуслуги)</vt:lpstr>
      <vt:lpstr>Получайте налоговые уведомления с помощью Личного кабинета Госуслуг </vt:lpstr>
      <vt:lpstr>Какие налоги будут в уведомлении?</vt:lpstr>
      <vt:lpstr>Как подключать налоговые уведомления на Госуслугах?</vt:lpstr>
      <vt:lpstr>Как направить через ЕПГУ уведомление о необходимости получения документов от налоговых органов в электронной форме?</vt:lpstr>
      <vt:lpstr>Как направить через ЕПГУ уведомление о необходимости получения документов от налоговых органов в электронной форме?</vt:lpstr>
      <vt:lpstr>Как направить через ЕПГУ уведомление о необходимости получения документов от налоговых органов в электронной форме?</vt:lpstr>
      <vt:lpstr>Как направить через ЕПГУ уведомление о необходимости получения документов от налоговых органов в электронной форме?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начальника  Межрайонной ИФНС России № 2 по Волгоградской области Коротицкой Анастасии Андреевны</dc:title>
  <dc:creator>Пронина Инна Александровна</dc:creator>
  <cp:lastModifiedBy>Семенчук Алина Юрьевна</cp:lastModifiedBy>
  <cp:revision>95</cp:revision>
  <cp:lastPrinted>2022-10-17T12:23:12Z</cp:lastPrinted>
  <dcterms:created xsi:type="dcterms:W3CDTF">2021-10-13T07:21:23Z</dcterms:created>
  <dcterms:modified xsi:type="dcterms:W3CDTF">2024-04-02T11:43:39Z</dcterms:modified>
</cp:coreProperties>
</file>