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73" r:id="rId12"/>
    <p:sldId id="269" r:id="rId13"/>
    <p:sldId id="267" r:id="rId14"/>
    <p:sldId id="270" r:id="rId15"/>
    <p:sldId id="275" r:id="rId16"/>
    <p:sldId id="266" r:id="rId17"/>
    <p:sldId id="265" r:id="rId18"/>
    <p:sldId id="271" r:id="rId19"/>
    <p:sldId id="272" r:id="rId20"/>
    <p:sldId id="276" r:id="rId21"/>
    <p:sldId id="27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956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C50C8-FCCC-4865-A8AB-90E80FFCD594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2A0F-9E61-4C61-9DBA-D75088F586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C50C8-FCCC-4865-A8AB-90E80FFCD594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2A0F-9E61-4C61-9DBA-D75088F586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C50C8-FCCC-4865-A8AB-90E80FFCD594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2A0F-9E61-4C61-9DBA-D75088F586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C50C8-FCCC-4865-A8AB-90E80FFCD594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2A0F-9E61-4C61-9DBA-D75088F586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C50C8-FCCC-4865-A8AB-90E80FFCD594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2A0F-9E61-4C61-9DBA-D75088F586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C50C8-FCCC-4865-A8AB-90E80FFCD594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2A0F-9E61-4C61-9DBA-D75088F586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C50C8-FCCC-4865-A8AB-90E80FFCD594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2A0F-9E61-4C61-9DBA-D75088F586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C50C8-FCCC-4865-A8AB-90E80FFCD594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2A0F-9E61-4C61-9DBA-D75088F586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C50C8-FCCC-4865-A8AB-90E80FFCD594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2A0F-9E61-4C61-9DBA-D75088F586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C50C8-FCCC-4865-A8AB-90E80FFCD594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2A0F-9E61-4C61-9DBA-D75088F586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C50C8-FCCC-4865-A8AB-90E80FFCD594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32A0F-9E61-4C61-9DBA-D75088F586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C50C8-FCCC-4865-A8AB-90E80FFCD594}" type="datetimeFigureOut">
              <a:rPr lang="ru-RU" smtClean="0"/>
              <a:pPr/>
              <a:t>08.02.2023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32A0F-9E61-4C61-9DBA-D75088F586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.jpe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3.jpeg"/><Relationship Id="rId9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.jpeg"/><Relationship Id="rId7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.jpeg"/><Relationship Id="rId7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2.jpeg"/><Relationship Id="rId7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10" Type="http://schemas.openxmlformats.org/officeDocument/2006/relationships/image" Target="../media/image37.png"/><Relationship Id="rId4" Type="http://schemas.openxmlformats.org/officeDocument/2006/relationships/image" Target="../media/image3.jpeg"/><Relationship Id="rId9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857364"/>
            <a:ext cx="7772400" cy="1470025"/>
          </a:xfrm>
        </p:spPr>
        <p:txBody>
          <a:bodyPr/>
          <a:lstStyle/>
          <a:p>
            <a:r>
              <a:rPr lang="ru-RU" sz="2800" dirty="0" smtClean="0"/>
              <a:t>Проектная деятельность</a:t>
            </a:r>
            <a:br>
              <a:rPr lang="ru-RU" sz="2800" dirty="0" smtClean="0"/>
            </a:br>
            <a:r>
              <a:rPr lang="ru-RU" b="1" dirty="0" smtClean="0">
                <a:solidFill>
                  <a:srgbClr val="FF0066"/>
                </a:solidFill>
              </a:rPr>
              <a:t>«Мой дом. Мой двор»</a:t>
            </a:r>
            <a:endParaRPr lang="ru-RU" b="1" dirty="0">
              <a:solidFill>
                <a:srgbClr val="FF0066"/>
              </a:solidFill>
            </a:endParaRPr>
          </a:p>
        </p:txBody>
      </p:sp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0610" y="3786190"/>
            <a:ext cx="7023390" cy="307181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285720" y="4714884"/>
            <a:ext cx="2285984" cy="214311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357166"/>
            <a:ext cx="7072362" cy="175260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Муниципальное дошкольное образовательное учреждение</a:t>
            </a: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«Детский сад № 63 «Звездочка» г.Волжского Волгоградской области»</a:t>
            </a:r>
          </a:p>
          <a:p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(МДОУ </a:t>
            </a:r>
            <a:r>
              <a:rPr lang="ru-RU" sz="1800" dirty="0" err="1" smtClean="0">
                <a:solidFill>
                  <a:schemeClr val="tx2">
                    <a:lumMod val="75000"/>
                  </a:schemeClr>
                </a:solidFill>
              </a:rPr>
              <a:t>д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/с № 63)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429356" y="3214686"/>
            <a:ext cx="2714644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в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оспитатель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Труляева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М.П.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0610" y="3786190"/>
            <a:ext cx="7023390" cy="307181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285720" y="4714884"/>
            <a:ext cx="2285984" cy="214311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000108"/>
            <a:ext cx="8143932" cy="3643338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Тип проекта: 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творческий.</a:t>
            </a:r>
          </a:p>
          <a:p>
            <a:pPr algn="l"/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Вид проекта: 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краткосрочный.</a:t>
            </a:r>
          </a:p>
          <a:p>
            <a:pPr algn="l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Участники проекта: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 воспитанники второй младшей группы № 4 «Радуга», родители воспитанников, воспитатель</a:t>
            </a:r>
          </a:p>
          <a:p>
            <a:pPr algn="l"/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0610" y="3786190"/>
            <a:ext cx="7023390" cy="307181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285720" y="4714884"/>
            <a:ext cx="2285984" cy="214311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642918"/>
            <a:ext cx="8143932" cy="3643338"/>
          </a:xfrm>
        </p:spPr>
        <p:txBody>
          <a:bodyPr>
            <a:normAutofit fontScale="92500"/>
          </a:bodyPr>
          <a:lstStyle/>
          <a:p>
            <a:pPr algn="l"/>
            <a:r>
              <a:rPr lang="ru-RU" sz="2400" b="1" dirty="0">
                <a:solidFill>
                  <a:srgbClr val="FF0000"/>
                </a:solidFill>
              </a:rPr>
              <a:t>Актуальность:</a:t>
            </a:r>
            <a:r>
              <a:rPr lang="ru-RU" sz="2400" b="1" dirty="0">
                <a:solidFill>
                  <a:srgbClr val="002060"/>
                </a:solidFill>
              </a:rPr>
              <a:t> </a:t>
            </a:r>
            <a:r>
              <a:rPr lang="ru-RU" sz="2400" dirty="0">
                <a:solidFill>
                  <a:srgbClr val="002060"/>
                </a:solidFill>
              </a:rPr>
              <a:t>Дом – это то, с чем связаны первые впечатления, представления ребенка об окружающем мире, дом – это родные и близкие ребёнка, его защита, его тепло и радость. Дом и всё, что связано с ним, составляет мир маленького человека. Привычность и простота окружения позволяют показать малышу, как много интересного, примечательного и полезного можно узнать, стоит лишь приглядеться к тому, что рядом. Эта тема доступна детям младшего возраста. Она несёт большой эмоциональный заряд, так как с понятием «дом» у детей связано множество разных положительных впечатлений и эмоций.</a:t>
            </a:r>
            <a:endParaRPr lang="ru-RU" sz="1800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0610" y="3786190"/>
            <a:ext cx="7023390" cy="307181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285720" y="4714884"/>
            <a:ext cx="2285984" cy="214311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642918"/>
            <a:ext cx="8143932" cy="3643338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rgbClr val="FF0000"/>
                </a:solidFill>
              </a:rPr>
              <a:t>Цель </a:t>
            </a:r>
            <a:r>
              <a:rPr lang="ru-RU" sz="2400" b="1" dirty="0">
                <a:solidFill>
                  <a:srgbClr val="FF0000"/>
                </a:solidFill>
              </a:rPr>
              <a:t>проекта: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 Дать детям представление о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доме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как о месте, где живет дружная семья; закрепить знания о предметной обстановке в доме, о домашних обязанностях членов семьи; формировать представление, что детский сад-дом для дружных детей, сотрудников и родителей; учить ориентироваться в группе, в назначении разных помещений, понимать, что у всех детей разные права на игру, общение, заботу.</a:t>
            </a:r>
          </a:p>
          <a:p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0610" y="3786190"/>
            <a:ext cx="7023390" cy="307181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285720" y="4714884"/>
            <a:ext cx="2285984" cy="214311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642918"/>
            <a:ext cx="8143932" cy="3643338"/>
          </a:xfrm>
        </p:spPr>
        <p:txBody>
          <a:bodyPr>
            <a:normAutofit fontScale="77500" lnSpcReduction="20000"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Задачи проекта:</a:t>
            </a:r>
            <a:endParaRPr lang="ru-RU" sz="2400" dirty="0">
              <a:solidFill>
                <a:srgbClr val="FF0000"/>
              </a:solidFill>
            </a:endParaRPr>
          </a:p>
          <a:p>
            <a:pPr algn="l"/>
            <a:r>
              <a:rPr lang="ru-RU" sz="2400" u="sng" dirty="0">
                <a:solidFill>
                  <a:srgbClr val="002060"/>
                </a:solidFill>
              </a:rPr>
              <a:t>Образовательные</a:t>
            </a:r>
            <a:r>
              <a:rPr lang="ru-RU" sz="2400" dirty="0">
                <a:solidFill>
                  <a:srgbClr val="002060"/>
                </a:solidFill>
              </a:rPr>
              <a:t>: Знакомить детей с посудой, мебелью, одеждой, видами домов. Расширять знания детей об окружающем мире. Обогащать детско-родительские отношения опытом совместной творческой деятельности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</a:p>
          <a:p>
            <a:pPr algn="l"/>
            <a:endParaRPr lang="ru-RU" sz="2400" dirty="0">
              <a:solidFill>
                <a:srgbClr val="002060"/>
              </a:solidFill>
            </a:endParaRPr>
          </a:p>
          <a:p>
            <a:pPr algn="l"/>
            <a:r>
              <a:rPr lang="ru-RU" sz="2400" u="sng" dirty="0">
                <a:solidFill>
                  <a:srgbClr val="002060"/>
                </a:solidFill>
              </a:rPr>
              <a:t>Развивающие:</a:t>
            </a:r>
            <a:r>
              <a:rPr lang="ru-RU" sz="2400" dirty="0">
                <a:solidFill>
                  <a:srgbClr val="002060"/>
                </a:solidFill>
              </a:rPr>
              <a:t> Развивать внимание, память, логическое мышление, локомоторные функции у детей через выполнение пальчиковых игр. Учить оценивать поступки героев, понимать их характер и настроение сказки. Формировать у детей представление о семье, профессии родителей. Развивать коммуникативные навыки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</a:p>
          <a:p>
            <a:pPr algn="l"/>
            <a:endParaRPr lang="ru-RU" sz="2400" dirty="0">
              <a:solidFill>
                <a:srgbClr val="002060"/>
              </a:solidFill>
            </a:endParaRPr>
          </a:p>
          <a:p>
            <a:pPr algn="l"/>
            <a:r>
              <a:rPr lang="ru-RU" sz="2400" u="sng" dirty="0">
                <a:solidFill>
                  <a:srgbClr val="002060"/>
                </a:solidFill>
              </a:rPr>
              <a:t>Воспитательные:</a:t>
            </a:r>
            <a:r>
              <a:rPr lang="ru-RU" sz="2400" dirty="0">
                <a:solidFill>
                  <a:srgbClr val="002060"/>
                </a:solidFill>
              </a:rPr>
              <a:t> Воспитывать у детей любовь к родному дому и уважение к членам семьи, учить проявлять заботу о родных людях.</a:t>
            </a:r>
          </a:p>
          <a:p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0610" y="3786190"/>
            <a:ext cx="7023390" cy="307181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285720" y="4714884"/>
            <a:ext cx="2285984" cy="214311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642918"/>
            <a:ext cx="8143932" cy="3643338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Этапы проектной деятельности</a:t>
            </a:r>
            <a:r>
              <a:rPr lang="ru-RU" sz="2000" b="1" dirty="0" smtClean="0">
                <a:solidFill>
                  <a:srgbClr val="FF0000"/>
                </a:solidFill>
              </a:rPr>
              <a:t>.</a:t>
            </a:r>
          </a:p>
          <a:p>
            <a:endParaRPr lang="ru-RU" sz="2000" b="1" dirty="0">
              <a:solidFill>
                <a:srgbClr val="FF0000"/>
              </a:solidFill>
            </a:endParaRPr>
          </a:p>
          <a:p>
            <a:pPr algn="l"/>
            <a:r>
              <a:rPr lang="ru-RU" sz="2000" dirty="0">
                <a:solidFill>
                  <a:srgbClr val="002060"/>
                </a:solidFill>
              </a:rPr>
              <a:t>Подготовительный:</a:t>
            </a:r>
          </a:p>
          <a:p>
            <a:pPr algn="l"/>
            <a:r>
              <a:rPr lang="ru-RU" sz="2000" dirty="0">
                <a:solidFill>
                  <a:srgbClr val="002060"/>
                </a:solidFill>
              </a:rPr>
              <a:t>Подбор художественной литературы по теме;</a:t>
            </a:r>
          </a:p>
          <a:p>
            <a:pPr algn="l"/>
            <a:r>
              <a:rPr lang="ru-RU" sz="2000" dirty="0">
                <a:solidFill>
                  <a:srgbClr val="002060"/>
                </a:solidFill>
              </a:rPr>
              <a:t>Составление перспективно-тематического плана по теме проекта </a:t>
            </a:r>
            <a:r>
              <a:rPr lang="ru-RU" sz="2000" dirty="0" smtClean="0">
                <a:solidFill>
                  <a:srgbClr val="002060"/>
                </a:solidFill>
              </a:rPr>
              <a:t>«Мой дом. Мой двор»;</a:t>
            </a:r>
            <a:endParaRPr lang="ru-RU" sz="2000" dirty="0">
              <a:solidFill>
                <a:srgbClr val="002060"/>
              </a:solidFill>
            </a:endParaRPr>
          </a:p>
          <a:p>
            <a:pPr algn="l"/>
            <a:r>
              <a:rPr lang="ru-RU" sz="2000" dirty="0">
                <a:solidFill>
                  <a:srgbClr val="002060"/>
                </a:solidFill>
              </a:rPr>
              <a:t>Подбор наглядно-дидактического материала;</a:t>
            </a:r>
          </a:p>
          <a:p>
            <a:pPr algn="l"/>
            <a:r>
              <a:rPr lang="ru-RU" sz="2000" dirty="0">
                <a:solidFill>
                  <a:srgbClr val="002060"/>
                </a:solidFill>
              </a:rPr>
              <a:t>Организация развивающей среды в группе.</a:t>
            </a:r>
          </a:p>
          <a:p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0610" y="3786190"/>
            <a:ext cx="7023390" cy="307181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285720" y="4714884"/>
            <a:ext cx="2285984" cy="214311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642918"/>
            <a:ext cx="8143932" cy="3643338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Этапы проектной деятельности</a:t>
            </a:r>
            <a:r>
              <a:rPr lang="ru-RU" sz="2000" b="1" dirty="0" smtClean="0">
                <a:solidFill>
                  <a:srgbClr val="FF0000"/>
                </a:solidFill>
              </a:rPr>
              <a:t>.</a:t>
            </a:r>
          </a:p>
          <a:p>
            <a:endParaRPr lang="ru-RU" sz="2000" b="1" dirty="0">
              <a:solidFill>
                <a:srgbClr val="FF0000"/>
              </a:solidFill>
            </a:endParaRPr>
          </a:p>
          <a:p>
            <a:pPr algn="l"/>
            <a:r>
              <a:rPr lang="ru-RU" sz="2000" dirty="0">
                <a:solidFill>
                  <a:srgbClr val="002060"/>
                </a:solidFill>
              </a:rPr>
              <a:t>Практический:</a:t>
            </a:r>
          </a:p>
          <a:p>
            <a:pPr algn="l"/>
            <a:r>
              <a:rPr lang="ru-RU" sz="2000" dirty="0">
                <a:solidFill>
                  <a:srgbClr val="002060"/>
                </a:solidFill>
              </a:rPr>
              <a:t>Проведение педагогической диагностики через беседы, наблюдения, игру, с целью выяснения уровня знаний по теме </a:t>
            </a:r>
            <a:r>
              <a:rPr lang="ru-RU" sz="2000" dirty="0" smtClean="0">
                <a:solidFill>
                  <a:srgbClr val="002060"/>
                </a:solidFill>
              </a:rPr>
              <a:t>«Мой дом. Мой двор»;</a:t>
            </a:r>
            <a:endParaRPr lang="ru-RU" sz="2000" dirty="0">
              <a:solidFill>
                <a:srgbClr val="002060"/>
              </a:solidFill>
            </a:endParaRPr>
          </a:p>
          <a:p>
            <a:pPr algn="l"/>
            <a:r>
              <a:rPr lang="ru-RU" sz="2000" dirty="0">
                <a:solidFill>
                  <a:srgbClr val="002060"/>
                </a:solidFill>
              </a:rPr>
              <a:t>Реализация цикла игр — занятий;</a:t>
            </a:r>
          </a:p>
          <a:p>
            <a:pPr algn="l"/>
            <a:r>
              <a:rPr lang="ru-RU" sz="2000" dirty="0">
                <a:solidFill>
                  <a:srgbClr val="002060"/>
                </a:solidFill>
              </a:rPr>
              <a:t>Создание условий для творческой деятельности </a:t>
            </a:r>
            <a:r>
              <a:rPr lang="ru-RU" sz="2000" dirty="0" smtClean="0">
                <a:solidFill>
                  <a:srgbClr val="002060"/>
                </a:solidFill>
              </a:rPr>
              <a:t>детей и взрослых;</a:t>
            </a:r>
            <a:endParaRPr lang="ru-RU" sz="2000" dirty="0">
              <a:solidFill>
                <a:srgbClr val="002060"/>
              </a:solidFill>
            </a:endParaRPr>
          </a:p>
          <a:p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0610" y="3786190"/>
            <a:ext cx="7023390" cy="307181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285720" y="4714884"/>
            <a:ext cx="2285984" cy="214311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642918"/>
            <a:ext cx="8143932" cy="3643338"/>
          </a:xfrm>
        </p:spPr>
        <p:txBody>
          <a:bodyPr>
            <a:normAutofit fontScale="92500" lnSpcReduction="20000"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Этапы проектной деятельности</a:t>
            </a:r>
            <a:r>
              <a:rPr lang="ru-RU" sz="2000" b="1" dirty="0" smtClean="0">
                <a:solidFill>
                  <a:srgbClr val="FF0000"/>
                </a:solidFill>
              </a:rPr>
              <a:t>.</a:t>
            </a:r>
          </a:p>
          <a:p>
            <a:endParaRPr lang="ru-RU" sz="2000" b="1" dirty="0">
              <a:solidFill>
                <a:srgbClr val="FF0000"/>
              </a:solidFill>
            </a:endParaRPr>
          </a:p>
          <a:p>
            <a:pPr algn="l"/>
            <a:r>
              <a:rPr lang="ru-RU" sz="2000" dirty="0">
                <a:solidFill>
                  <a:srgbClr val="002060"/>
                </a:solidFill>
              </a:rPr>
              <a:t>Обобщающий:</a:t>
            </a:r>
          </a:p>
          <a:p>
            <a:pPr algn="l"/>
            <a:r>
              <a:rPr lang="ru-RU" sz="2000" dirty="0">
                <a:solidFill>
                  <a:srgbClr val="002060"/>
                </a:solidFill>
              </a:rPr>
              <a:t>Подведение итогов по реализации проекта.</a:t>
            </a:r>
          </a:p>
          <a:p>
            <a:pPr algn="l"/>
            <a:r>
              <a:rPr lang="ru-RU" sz="2000" dirty="0" smtClean="0">
                <a:solidFill>
                  <a:srgbClr val="002060"/>
                </a:solidFill>
              </a:rPr>
              <a:t>Изготовление макетов «Мой дом. Мой двор», выставка рисунков «Моя комната»</a:t>
            </a:r>
          </a:p>
          <a:p>
            <a:pPr algn="l"/>
            <a:r>
              <a:rPr lang="ru-RU" sz="2000" dirty="0" smtClean="0">
                <a:solidFill>
                  <a:srgbClr val="002060"/>
                </a:solidFill>
              </a:rPr>
              <a:t>Проведение  </a:t>
            </a:r>
            <a:r>
              <a:rPr lang="ru-RU" sz="2000" dirty="0">
                <a:solidFill>
                  <a:srgbClr val="002060"/>
                </a:solidFill>
              </a:rPr>
              <a:t>выставки </a:t>
            </a:r>
            <a:r>
              <a:rPr lang="ru-RU" sz="2000" dirty="0" smtClean="0">
                <a:solidFill>
                  <a:srgbClr val="002060"/>
                </a:solidFill>
              </a:rPr>
              <a:t>«Домик сказочного героя»</a:t>
            </a:r>
          </a:p>
          <a:p>
            <a:pPr algn="l"/>
            <a:r>
              <a:rPr lang="ru-RU" sz="2000" dirty="0" smtClean="0">
                <a:solidFill>
                  <a:srgbClr val="002060"/>
                </a:solidFill>
              </a:rPr>
              <a:t>Изготовление кормушки.</a:t>
            </a:r>
          </a:p>
          <a:p>
            <a:pPr algn="l"/>
            <a:r>
              <a:rPr lang="ru-RU" sz="2000" dirty="0" smtClean="0">
                <a:solidFill>
                  <a:srgbClr val="002060"/>
                </a:solidFill>
              </a:rPr>
              <a:t>Создание видеотеки «Моя </a:t>
            </a:r>
            <a:r>
              <a:rPr lang="ru-RU" sz="2000" dirty="0" err="1" smtClean="0">
                <a:solidFill>
                  <a:srgbClr val="002060"/>
                </a:solidFill>
              </a:rPr>
              <a:t>семья-мой</a:t>
            </a:r>
            <a:r>
              <a:rPr lang="ru-RU" sz="2000" dirty="0" smtClean="0">
                <a:solidFill>
                  <a:srgbClr val="002060"/>
                </a:solidFill>
              </a:rPr>
              <a:t> дом»</a:t>
            </a:r>
          </a:p>
          <a:p>
            <a:pPr algn="l"/>
            <a:r>
              <a:rPr lang="ru-RU" sz="2000" dirty="0" smtClean="0">
                <a:solidFill>
                  <a:srgbClr val="002060"/>
                </a:solidFill>
              </a:rPr>
              <a:t>Обобщение </a:t>
            </a:r>
            <a:r>
              <a:rPr lang="ru-RU" sz="2000" dirty="0">
                <a:solidFill>
                  <a:srgbClr val="002060"/>
                </a:solidFill>
              </a:rPr>
              <a:t>материала по теме и оформление в виде папки.</a:t>
            </a:r>
          </a:p>
          <a:p>
            <a:pPr algn="l"/>
            <a:r>
              <a:rPr lang="ru-RU" sz="2000" dirty="0">
                <a:solidFill>
                  <a:srgbClr val="002060"/>
                </a:solidFill>
              </a:rPr>
              <a:t>Презентация профессиональной деятельности через представление образовательного проекта.</a:t>
            </a:r>
          </a:p>
          <a:p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0610" y="3786190"/>
            <a:ext cx="7023390" cy="307181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285720" y="4714884"/>
            <a:ext cx="2285984" cy="214311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642918"/>
            <a:ext cx="8143932" cy="364333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Подбор литературы</a:t>
            </a:r>
          </a:p>
          <a:p>
            <a:endParaRPr lang="ru-RU" sz="2000" b="1" dirty="0">
              <a:solidFill>
                <a:srgbClr val="FF0000"/>
              </a:solidFill>
            </a:endParaRPr>
          </a:p>
          <a:p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194" name="Picture 2" descr="https://static.tildacdn.com/tild6662-3036-4330-b732-333666346138/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1071546"/>
            <a:ext cx="2146676" cy="2852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6" name="Picture 4" descr="https://cdn2.static1-sima-land.com/items/2793043/0/700-nw.jpg"/>
          <p:cNvPicPr>
            <a:picLocks noChangeAspect="1" noChangeArrowheads="1"/>
          </p:cNvPicPr>
          <p:nvPr/>
        </p:nvPicPr>
        <p:blipFill>
          <a:blip r:embed="rId6"/>
          <a:srcRect l="10949" r="12409"/>
          <a:stretch>
            <a:fillRect/>
          </a:stretch>
        </p:blipFill>
        <p:spPr bwMode="auto">
          <a:xfrm>
            <a:off x="2643174" y="1571612"/>
            <a:ext cx="2000264" cy="2609868"/>
          </a:xfrm>
          <a:prstGeom prst="rect">
            <a:avLst/>
          </a:prstGeom>
          <a:noFill/>
        </p:spPr>
      </p:pic>
      <p:pic>
        <p:nvPicPr>
          <p:cNvPr id="8198" name="Picture 6" descr="https://detkisovet.ru/wp-content/uploads/2021/07/luchshie-detskie-knigi-6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6314" y="1142984"/>
            <a:ext cx="1871888" cy="2478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200" name="Picture 8" descr="https://static.my-shop.ru/product/3/312/3111315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58016" y="1571612"/>
            <a:ext cx="1800008" cy="2482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071998" y="4143380"/>
            <a:ext cx="7023390" cy="307181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7286644" y="4714884"/>
            <a:ext cx="2285984" cy="214311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642918"/>
            <a:ext cx="8143932" cy="364333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Пополнение предметно-развивающей среды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«Домики для кукол»</a:t>
            </a:r>
          </a:p>
          <a:p>
            <a:endParaRPr lang="ru-RU" sz="2000" b="1" dirty="0">
              <a:solidFill>
                <a:srgbClr val="FF0000"/>
              </a:solidFill>
            </a:endParaRPr>
          </a:p>
          <a:p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098" name="Picture 2" descr="https://avatars.mds.yandex.net/get-mpic/3699263/img_id1122749603517785041.jpeg/14h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60" y="1500174"/>
            <a:ext cx="2201847" cy="2201847"/>
          </a:xfrm>
          <a:prstGeom prst="rect">
            <a:avLst/>
          </a:prstGeom>
          <a:noFill/>
        </p:spPr>
      </p:pic>
      <p:pic>
        <p:nvPicPr>
          <p:cNvPr id="3074" name="Picture 2" descr="C:\Users\Пользователь\Downloads\20221122_10460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3571876"/>
            <a:ext cx="3286148" cy="1848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 descr="C:\Users\Пользователь\Downloads\20221114_1007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6314" y="2143116"/>
            <a:ext cx="2414463" cy="1358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7" name="Picture 5" descr="C:\Users\Пользователь\Downloads\20221111_160819.jpg"/>
          <p:cNvPicPr>
            <a:picLocks noChangeAspect="1" noChangeArrowheads="1"/>
          </p:cNvPicPr>
          <p:nvPr/>
        </p:nvPicPr>
        <p:blipFill>
          <a:blip r:embed="rId8" cstate="print"/>
          <a:srcRect l="10051" r="12056"/>
          <a:stretch>
            <a:fillRect/>
          </a:stretch>
        </p:blipFill>
        <p:spPr bwMode="auto">
          <a:xfrm>
            <a:off x="3143240" y="4214818"/>
            <a:ext cx="2428892" cy="17540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8" name="Picture 6" descr="C:\Users\Пользователь\Downloads\20221114_100859.jpg"/>
          <p:cNvPicPr>
            <a:picLocks noChangeAspect="1" noChangeArrowheads="1"/>
          </p:cNvPicPr>
          <p:nvPr/>
        </p:nvPicPr>
        <p:blipFill>
          <a:blip r:embed="rId9" cstate="print"/>
          <a:srcRect l="6027" r="14364"/>
          <a:stretch>
            <a:fillRect/>
          </a:stretch>
        </p:blipFill>
        <p:spPr bwMode="auto">
          <a:xfrm rot="5400000">
            <a:off x="7088486" y="1912646"/>
            <a:ext cx="1837604" cy="1298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9" name="Picture 7" descr="C:\Users\Пользователь\Downloads\20221114_100306 — копия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29256" y="3714752"/>
            <a:ext cx="2928926" cy="16475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80" name="Picture 8" descr="C:\Users\Пользователь\Downloads\20221114_100950.jpg"/>
          <p:cNvPicPr>
            <a:picLocks noChangeAspect="1" noChangeArrowheads="1"/>
          </p:cNvPicPr>
          <p:nvPr/>
        </p:nvPicPr>
        <p:blipFill>
          <a:blip r:embed="rId11" cstate="print"/>
          <a:srcRect l="19994" r="14312"/>
          <a:stretch>
            <a:fillRect/>
          </a:stretch>
        </p:blipFill>
        <p:spPr bwMode="auto">
          <a:xfrm rot="5400000">
            <a:off x="278673" y="1471240"/>
            <a:ext cx="2085795" cy="17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071998" y="4143380"/>
            <a:ext cx="7023390" cy="307181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7286644" y="4714884"/>
            <a:ext cx="2285984" cy="214311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642918"/>
            <a:ext cx="8143932" cy="364333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Создание макета «Комната для кукол»</a:t>
            </a:r>
          </a:p>
          <a:p>
            <a:endParaRPr lang="ru-RU" sz="2000" b="1" dirty="0">
              <a:solidFill>
                <a:srgbClr val="FF0000"/>
              </a:solidFill>
            </a:endParaRPr>
          </a:p>
          <a:p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098" name="Picture 2" descr="C:\Users\Пользователь\Downloads\20221114_1002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306" y="1214422"/>
            <a:ext cx="4929190" cy="2772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 descr="C:\Users\Пользователь\Downloads\20221114_10302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3643314"/>
            <a:ext cx="4343289" cy="2443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C:\Users\Пользователь\Downloads\20221114_10323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0694" y="4214818"/>
            <a:ext cx="2392430" cy="2062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0" name="Picture 4" descr="C:\Users\Пользователь\Downloads\20221111_16151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20" y="1214422"/>
            <a:ext cx="3143272" cy="207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00892" y="3786190"/>
            <a:ext cx="7023390" cy="307181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-571536" y="4714884"/>
            <a:ext cx="2285984" cy="214311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642918"/>
            <a:ext cx="8143932" cy="364333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Выставка рисунков «Моя комната»</a:t>
            </a:r>
          </a:p>
          <a:p>
            <a:endParaRPr lang="ru-RU" sz="2000" b="1" dirty="0">
              <a:solidFill>
                <a:srgbClr val="FF0000"/>
              </a:solidFill>
            </a:endParaRPr>
          </a:p>
          <a:p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6626" name="Picture 2" descr="https://sun9-19.userapi.com/impg/4CwazxqU7kKc_QEP3OqG5hZpRsUvdjMYysriVQ/VJEDbZHptvA.jpg?size=1280x934&amp;quality=95&amp;sign=6ed1f622bbb2c6cb4ad58f93f1874261&amp;c_uniq_tag=gCBy7bOee_O8Q349lypU0_pm-eqyI_12zgzHuUrUenA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1352824"/>
            <a:ext cx="4000528" cy="2919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628" name="Picture 4" descr="https://i.ytimg.com/vi/w6BRCYULfmc/maxresdefault.jpg"/>
          <p:cNvPicPr>
            <a:picLocks noChangeAspect="1" noChangeArrowheads="1"/>
          </p:cNvPicPr>
          <p:nvPr/>
        </p:nvPicPr>
        <p:blipFill>
          <a:blip r:embed="rId6"/>
          <a:srcRect r="19687"/>
          <a:stretch>
            <a:fillRect/>
          </a:stretch>
        </p:blipFill>
        <p:spPr bwMode="auto">
          <a:xfrm>
            <a:off x="4643438" y="1357298"/>
            <a:ext cx="4181933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630" name="Picture 6" descr="https://pochemu4ka.ru/_ph/332/13211216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28860" y="3786190"/>
            <a:ext cx="3903845" cy="27639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00892" y="3786190"/>
            <a:ext cx="7023390" cy="307181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-571536" y="4714884"/>
            <a:ext cx="2285984" cy="214311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642918"/>
            <a:ext cx="8143932" cy="364333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Выставка макетов «Моя комната»</a:t>
            </a:r>
          </a:p>
          <a:p>
            <a:endParaRPr lang="ru-RU" sz="2000" b="1" dirty="0">
              <a:solidFill>
                <a:srgbClr val="FF0000"/>
              </a:solidFill>
            </a:endParaRPr>
          </a:p>
          <a:p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122" name="Picture 2" descr="https://sun9-52.userapi.com/impg/OLknSKpg3q1AHmiSZWB-9bFLBE6jEf704vR_fA/HafGA_GyNkk.jpg?size=1280x730&amp;quality=95&amp;sign=b25bcac8580d8dbc8cff9ada604f804f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786" y="1357298"/>
            <a:ext cx="3507313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 descr="https://sun9-60.userapi.com/impg/m7-wqw87XbgYaAz3nJohIErJpAnKkRD_N-XjwQ/Kmc1kII1EdA.jpg?size=604x340&amp;quality=95&amp;sign=4f0a7d89d82c36264041670029a8e512&amp;c_uniq_tag=rt-YC_8ChJYqozc3L3ogQ9y29p-fURMujxdY7yK_I2M&amp;type=album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62" y="1357298"/>
            <a:ext cx="3487731" cy="19632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6" name="Picture 6" descr="https://sun9-59.userapi.com/impg/2RVPwkzA9Nigdnue9IzkS3baJ2ZryoavPeBLmw/WscC3coMy2k.jpg?size=604x448&amp;quality=95&amp;sign=8217d7ff726c67b526905204c2277887&amp;c_uniq_tag=WELukRYxgM_BIRvEm79Kr4doWL8DJ4qyhs5CWm_EuGw&amp;type=album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5786" y="3643314"/>
            <a:ext cx="3500462" cy="25963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https://sun9-77.userapi.com/impg/ptT3KbFTnLW3xEJXit6A-oMFTJjIodgjPYtdjA/xS_pDbWg2xs.jpg?size=1280x930&amp;quality=95&amp;sign=edfd0b062e2862a7adb519afc0c82bfc&amp;c_uniq_tag=vd2yHg_3UHs9DTrV-WoPjxwgfDy4U0XrBWzU35rVIu4&amp;type=album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3571876"/>
            <a:ext cx="3571900" cy="25952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0610" y="3786190"/>
            <a:ext cx="7023390" cy="307181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285720" y="4714884"/>
            <a:ext cx="2285984" cy="214311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642918"/>
            <a:ext cx="8143932" cy="364333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Оформление выставки «Домик сказочного героя»</a:t>
            </a:r>
          </a:p>
          <a:p>
            <a:endParaRPr lang="ru-RU" sz="2000" b="1" dirty="0">
              <a:solidFill>
                <a:srgbClr val="FF0000"/>
              </a:solidFill>
            </a:endParaRPr>
          </a:p>
          <a:p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Пользователь\Downloads\20221121_0744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1285860"/>
            <a:ext cx="4286248" cy="24110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Users\Пользователь\Downloads\IMG-87b2fac6d8892b65f0fa411e7d57f0fb-V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00496" y="3929066"/>
            <a:ext cx="4357718" cy="24539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 descr="C:\Users\Пользователь\Downloads\20221121_07441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-417739" y="2417946"/>
            <a:ext cx="5175254" cy="29110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3429000"/>
            <a:ext cx="7840070" cy="342900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0" y="3844231"/>
            <a:ext cx="3214678" cy="3013769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642918"/>
            <a:ext cx="8143932" cy="364333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Изготовление макета «Мой двор»</a:t>
            </a:r>
          </a:p>
          <a:p>
            <a:endParaRPr lang="ru-RU" sz="2000" b="1" dirty="0">
              <a:solidFill>
                <a:srgbClr val="FF0000"/>
              </a:solidFill>
            </a:endParaRPr>
          </a:p>
          <a:p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" name="Picture 2" descr="C:\Users\Пользователь\Downloads\20221205_1646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1833573" y="2238338"/>
            <a:ext cx="5333904" cy="30003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0610" y="3786190"/>
            <a:ext cx="7023390" cy="307181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285720" y="4714884"/>
            <a:ext cx="2285984" cy="214311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642918"/>
            <a:ext cx="8143932" cy="364333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Изготовление кормушки для зимующих птиц</a:t>
            </a:r>
          </a:p>
          <a:p>
            <a:endParaRPr lang="ru-RU" sz="2000" b="1" dirty="0">
              <a:solidFill>
                <a:srgbClr val="FF0000"/>
              </a:solidFill>
            </a:endParaRPr>
          </a:p>
          <a:p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https://sun9-25.userapi.com/impg/Wl5oviTWQdYdCpotIK5yAoP7SrGAwVZ0kkVgKw/5LGINbB1yXI.jpg?size=1146x1599&amp;quality=95&amp;sign=dd8087da11596f58b59a4a93ce076c51&amp;c_uniq_tag=sc0law4GMi2BcG4oL1PhlC5powcaFBBccJA-_c92a6c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1285860"/>
            <a:ext cx="2406375" cy="3357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16" y="1357298"/>
            <a:ext cx="4929222" cy="27713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0610" y="3786190"/>
            <a:ext cx="7023390" cy="307181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285720" y="4714884"/>
            <a:ext cx="2285984" cy="214311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642918"/>
            <a:ext cx="8143932" cy="364333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Создание видеотеки</a:t>
            </a:r>
          </a:p>
          <a:p>
            <a:pPr marL="457200" indent="-457200" algn="l"/>
            <a:r>
              <a:rPr lang="ru-RU" sz="1600" dirty="0" smtClean="0">
                <a:solidFill>
                  <a:srgbClr val="002060"/>
                </a:solidFill>
              </a:rPr>
              <a:t>«Самый лучший папа мой»                                                        «Мамин день»</a:t>
            </a:r>
          </a:p>
          <a:p>
            <a:pPr marL="457200" indent="-457200" algn="l"/>
            <a:r>
              <a:rPr lang="ru-RU" sz="1600" dirty="0" smtClean="0">
                <a:solidFill>
                  <a:srgbClr val="002060"/>
                </a:solidFill>
              </a:rPr>
              <a:t> «Домашние питомцы»                                                               «Детский сад»</a:t>
            </a:r>
          </a:p>
          <a:p>
            <a:pPr marL="457200" indent="-457200" algn="l"/>
            <a:r>
              <a:rPr lang="ru-RU" sz="1600" dirty="0" smtClean="0">
                <a:solidFill>
                  <a:srgbClr val="002060"/>
                </a:solidFill>
              </a:rPr>
              <a:t>«Дом для птиц»                                                                            «Моя Россия – это мы с друзьями»</a:t>
            </a:r>
          </a:p>
          <a:p>
            <a:pPr algn="l"/>
            <a:endParaRPr lang="ru-RU" sz="1600" dirty="0">
              <a:solidFill>
                <a:srgbClr val="002060"/>
              </a:solidFill>
            </a:endParaRPr>
          </a:p>
          <a:p>
            <a:pPr algn="l"/>
            <a:endParaRPr lang="ru-RU" sz="1600" dirty="0" smtClean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 l="14275" t="17578" r="19839" b="16991"/>
          <a:stretch>
            <a:fillRect/>
          </a:stretch>
        </p:blipFill>
        <p:spPr bwMode="auto">
          <a:xfrm>
            <a:off x="1285852" y="2357430"/>
            <a:ext cx="2357454" cy="1316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6"/>
          <a:srcRect l="27805" t="38267" r="41354" b="25866"/>
          <a:stretch>
            <a:fillRect/>
          </a:stretch>
        </p:blipFill>
        <p:spPr bwMode="auto">
          <a:xfrm>
            <a:off x="0" y="2428868"/>
            <a:ext cx="1857317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 cstate="print"/>
          <a:srcRect l="24577"/>
          <a:stretch>
            <a:fillRect/>
          </a:stretch>
        </p:blipFill>
        <p:spPr bwMode="auto">
          <a:xfrm>
            <a:off x="3571868" y="2357430"/>
            <a:ext cx="1725024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 descr="https://avatars.mds.yandex.net/i?id=75863649d9411d7e5f0ec73b298443aa05637124-5288064-images-thumbs&amp;n=13"/>
          <p:cNvPicPr>
            <a:picLocks noChangeAspect="1" noChangeArrowheads="1"/>
          </p:cNvPicPr>
          <p:nvPr/>
        </p:nvPicPr>
        <p:blipFill>
          <a:blip r:embed="rId8"/>
          <a:srcRect l="13462" r="13957" b="-8993"/>
          <a:stretch>
            <a:fillRect/>
          </a:stretch>
        </p:blipFill>
        <p:spPr bwMode="auto">
          <a:xfrm>
            <a:off x="7000892" y="2428868"/>
            <a:ext cx="1857388" cy="1214446"/>
          </a:xfrm>
          <a:prstGeom prst="rect">
            <a:avLst/>
          </a:prstGeom>
          <a:noFill/>
        </p:spPr>
      </p:pic>
      <p:pic>
        <p:nvPicPr>
          <p:cNvPr id="3077" name="Picture 5" descr="https://ic.pics.livejournal.com/inbio/39693556/873628/873628_original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86380" y="2357431"/>
            <a:ext cx="1714512" cy="1285884"/>
          </a:xfrm>
          <a:prstGeom prst="rect">
            <a:avLst/>
          </a:prstGeom>
          <a:noFill/>
        </p:spPr>
      </p:pic>
      <p:pic>
        <p:nvPicPr>
          <p:cNvPr id="3073" name="Picture 1" descr="C:\Users\Пользователь\Desktop\1639233970_46-papik-pro-p-kinoplenka-klipart-46.png"/>
          <p:cNvPicPr>
            <a:picLocks noChangeAspect="1" noChangeArrowheads="1"/>
          </p:cNvPicPr>
          <p:nvPr/>
        </p:nvPicPr>
        <p:blipFill>
          <a:blip r:embed="rId10">
            <a:lum bright="40000"/>
          </a:blip>
          <a:srcRect t="25000" b="25000"/>
          <a:stretch>
            <a:fillRect/>
          </a:stretch>
        </p:blipFill>
        <p:spPr bwMode="auto">
          <a:xfrm>
            <a:off x="0" y="1857364"/>
            <a:ext cx="9142413" cy="2286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0610" y="3786190"/>
            <a:ext cx="7023390" cy="307181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285720" y="4714884"/>
            <a:ext cx="2285984" cy="214311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285728"/>
            <a:ext cx="8143932" cy="364333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Мастер-класс </a:t>
            </a:r>
            <a:r>
              <a:rPr lang="ru-RU" sz="2000" b="1" dirty="0" smtClean="0">
                <a:solidFill>
                  <a:srgbClr val="FF0000"/>
                </a:solidFill>
              </a:rPr>
              <a:t>«Десерт «Лакомство для мамы</a:t>
            </a:r>
            <a:r>
              <a:rPr lang="ru-RU" sz="2000" b="1" dirty="0" smtClean="0">
                <a:solidFill>
                  <a:srgbClr val="FF0000"/>
                </a:solidFill>
              </a:rPr>
              <a:t>» 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с участием родителей воспитанников группы № 4</a:t>
            </a:r>
          </a:p>
          <a:p>
            <a:pPr algn="l"/>
            <a:r>
              <a:rPr lang="ru-RU" sz="2000" b="1" dirty="0" smtClean="0">
                <a:solidFill>
                  <a:srgbClr val="002060"/>
                </a:solidFill>
              </a:rPr>
              <a:t>Цель: </a:t>
            </a:r>
            <a:r>
              <a:rPr lang="ru-RU" sz="2000" dirty="0" smtClean="0">
                <a:solidFill>
                  <a:srgbClr val="002060"/>
                </a:solidFill>
              </a:rPr>
              <a:t>Способствовать созданию более близких отношений между детьми, родителями и педагогом</a:t>
            </a:r>
          </a:p>
          <a:p>
            <a:pPr algn="l"/>
            <a:r>
              <a:rPr lang="ru-RU" sz="2000" b="1" dirty="0" smtClean="0">
                <a:solidFill>
                  <a:srgbClr val="002060"/>
                </a:solidFill>
              </a:rPr>
              <a:t>Задачи: </a:t>
            </a:r>
            <a:r>
              <a:rPr lang="ru-RU" sz="2000" dirty="0" smtClean="0">
                <a:solidFill>
                  <a:srgbClr val="002060"/>
                </a:solidFill>
              </a:rPr>
              <a:t>Формирование уважительного отношения у воспитанников младшего дошкольного возраста к труду мамы. Воспитывать желание помочь. Способствовать сплочению детско-родительских отношений, через организацию совместного творчества.</a:t>
            </a:r>
          </a:p>
          <a:p>
            <a:pPr algn="l"/>
            <a:r>
              <a:rPr lang="ru-RU" sz="2000" b="1" dirty="0" smtClean="0">
                <a:solidFill>
                  <a:srgbClr val="002060"/>
                </a:solidFill>
              </a:rPr>
              <a:t>Дата проведения</a:t>
            </a:r>
            <a:r>
              <a:rPr lang="ru-RU" sz="2000" dirty="0" smtClean="0">
                <a:solidFill>
                  <a:srgbClr val="002060"/>
                </a:solidFill>
              </a:rPr>
              <a:t>: ноябрь, 2022</a:t>
            </a:r>
            <a:endParaRPr lang="ru-RU" sz="2000" dirty="0" smtClean="0">
              <a:solidFill>
                <a:srgbClr val="002060"/>
              </a:solidFill>
            </a:endParaRPr>
          </a:p>
          <a:p>
            <a:endParaRPr lang="ru-RU" sz="2000" b="1" dirty="0">
              <a:solidFill>
                <a:srgbClr val="FF0000"/>
              </a:solidFill>
            </a:endParaRPr>
          </a:p>
          <a:p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7" name="Picture 3" descr="C:\Users\Пользователь\Downloads\1 (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3289" y="3500438"/>
            <a:ext cx="3487208" cy="2649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4" descr="C:\Users\Пользователь\Downloads\20221125_09331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4810" y="3429000"/>
            <a:ext cx="4699031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0610" y="3786190"/>
            <a:ext cx="7023390" cy="307181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285720" y="4714884"/>
            <a:ext cx="2285984" cy="214311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642918"/>
            <a:ext cx="8143932" cy="4143404"/>
          </a:xfrm>
        </p:spPr>
        <p:txBody>
          <a:bodyPr>
            <a:normAutofit fontScale="70000" lnSpcReduction="20000"/>
          </a:bodyPr>
          <a:lstStyle/>
          <a:p>
            <a:r>
              <a:rPr lang="ru-RU" sz="2900" b="1" dirty="0" smtClean="0">
                <a:solidFill>
                  <a:srgbClr val="FF0000"/>
                </a:solidFill>
              </a:rPr>
              <a:t>Нетрадиционное тематическое родительское собрание</a:t>
            </a:r>
          </a:p>
          <a:p>
            <a:r>
              <a:rPr lang="ru-RU" sz="2900" b="1" dirty="0" smtClean="0">
                <a:solidFill>
                  <a:srgbClr val="FF0000"/>
                </a:solidFill>
              </a:rPr>
              <a:t>«Семейные традиции и ценности» с участием детей</a:t>
            </a:r>
          </a:p>
          <a:p>
            <a:pPr algn="l"/>
            <a:r>
              <a:rPr lang="ru-RU" sz="2300" b="1" dirty="0" smtClean="0">
                <a:solidFill>
                  <a:srgbClr val="002060"/>
                </a:solidFill>
              </a:rPr>
              <a:t>Цель:</a:t>
            </a:r>
            <a:r>
              <a:rPr lang="ru-RU" sz="2300" dirty="0" smtClean="0">
                <a:solidFill>
                  <a:srgbClr val="002060"/>
                </a:solidFill>
              </a:rPr>
              <a:t> достижение оптимального уровня взаимодействия ДОУ и семьи в воспитании и развитии детей.</a:t>
            </a:r>
          </a:p>
          <a:p>
            <a:pPr algn="l"/>
            <a:r>
              <a:rPr lang="ru-RU" sz="2300" b="1" dirty="0" smtClean="0">
                <a:solidFill>
                  <a:srgbClr val="002060"/>
                </a:solidFill>
              </a:rPr>
              <a:t>Задачи:</a:t>
            </a:r>
            <a:endParaRPr lang="ru-RU" sz="2300" dirty="0" smtClean="0">
              <a:solidFill>
                <a:srgbClr val="002060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ru-RU" sz="2300" dirty="0" smtClean="0">
                <a:solidFill>
                  <a:srgbClr val="002060"/>
                </a:solidFill>
              </a:rPr>
              <a:t>Приобщить родителей к участию в жизни ДОУ через поиск и внедрение наиболее эффективных форм работы;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2300" dirty="0" smtClean="0">
                <a:solidFill>
                  <a:srgbClr val="002060"/>
                </a:solidFill>
              </a:rPr>
              <a:t>Изучить семью и установить контакт с её членами для согласования воспитательных воздействий на ребёнка;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2300" dirty="0" smtClean="0">
                <a:solidFill>
                  <a:srgbClr val="002060"/>
                </a:solidFill>
              </a:rPr>
              <a:t>Создать условия для совместной деятельности детей и их родителей;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2300" dirty="0" smtClean="0">
                <a:solidFill>
                  <a:srgbClr val="002060"/>
                </a:solidFill>
              </a:rPr>
              <a:t>Использовать образовательный потенциал родителей для обучения и воспитания детей.</a:t>
            </a:r>
            <a:endParaRPr lang="ru-RU" sz="2300" b="1" dirty="0" smtClean="0">
              <a:solidFill>
                <a:srgbClr val="FF0000"/>
              </a:solidFill>
            </a:endParaRPr>
          </a:p>
          <a:p>
            <a:r>
              <a:rPr lang="ru-RU" sz="2300" b="1" dirty="0" smtClean="0">
                <a:solidFill>
                  <a:srgbClr val="FF0000"/>
                </a:solidFill>
              </a:rPr>
              <a:t>Повестка дня: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2300" dirty="0" smtClean="0">
                <a:solidFill>
                  <a:srgbClr val="002060"/>
                </a:solidFill>
              </a:rPr>
              <a:t>Мастер-класс «Создание елочной игрушки в стиле </a:t>
            </a:r>
            <a:r>
              <a:rPr lang="ru-RU" sz="2300" dirty="0" err="1" smtClean="0">
                <a:solidFill>
                  <a:srgbClr val="002060"/>
                </a:solidFill>
              </a:rPr>
              <a:t>декупаж</a:t>
            </a:r>
            <a:r>
              <a:rPr lang="ru-RU" sz="2300" dirty="0" smtClean="0">
                <a:solidFill>
                  <a:srgbClr val="002060"/>
                </a:solidFill>
              </a:rPr>
              <a:t>»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2300" dirty="0" smtClean="0">
                <a:solidFill>
                  <a:srgbClr val="002060"/>
                </a:solidFill>
              </a:rPr>
              <a:t>Игровая программа для детей и взрослых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2300" dirty="0" smtClean="0">
                <a:solidFill>
                  <a:srgbClr val="002060"/>
                </a:solidFill>
              </a:rPr>
              <a:t>Сюрприз от Снегурочки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0610" y="3786190"/>
            <a:ext cx="7023390" cy="307181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285720" y="4714884"/>
            <a:ext cx="2285984" cy="2143116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428604"/>
            <a:ext cx="8143932" cy="3643338"/>
          </a:xfrm>
        </p:spPr>
        <p:txBody>
          <a:bodyPr>
            <a:normAutofit fontScale="85000" lnSpcReduction="10000"/>
          </a:bodyPr>
          <a:lstStyle/>
          <a:p>
            <a:r>
              <a:rPr lang="ru-RU" sz="2900" b="1" dirty="0" smtClean="0">
                <a:solidFill>
                  <a:srgbClr val="FF0000"/>
                </a:solidFill>
              </a:rPr>
              <a:t>Нетрадиционное тематическое родительское собрание</a:t>
            </a:r>
          </a:p>
          <a:p>
            <a:r>
              <a:rPr lang="ru-RU" sz="2900" b="1" dirty="0" smtClean="0">
                <a:solidFill>
                  <a:srgbClr val="FF0000"/>
                </a:solidFill>
              </a:rPr>
              <a:t>«Семейные традиции и ценности» с участием детей</a:t>
            </a:r>
          </a:p>
          <a:p>
            <a:pPr algn="l"/>
            <a:r>
              <a:rPr lang="ru-RU" sz="1900" b="1" dirty="0" smtClean="0">
                <a:solidFill>
                  <a:srgbClr val="002060"/>
                </a:solidFill>
              </a:rPr>
              <a:t>Цель:</a:t>
            </a:r>
            <a:r>
              <a:rPr lang="ru-RU" sz="1900" dirty="0" smtClean="0">
                <a:solidFill>
                  <a:srgbClr val="002060"/>
                </a:solidFill>
              </a:rPr>
              <a:t> достижение оптимального уровня взаимодействия ДОУ и семьи в воспитании и развитии детей.</a:t>
            </a:r>
          </a:p>
          <a:p>
            <a:pPr algn="l"/>
            <a:r>
              <a:rPr lang="ru-RU" sz="1900" b="1" dirty="0" smtClean="0">
                <a:solidFill>
                  <a:srgbClr val="002060"/>
                </a:solidFill>
              </a:rPr>
              <a:t>Задачи:</a:t>
            </a:r>
            <a:endParaRPr lang="ru-RU" sz="1900" dirty="0" smtClean="0">
              <a:solidFill>
                <a:srgbClr val="002060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ru-RU" sz="1900" dirty="0" smtClean="0">
                <a:solidFill>
                  <a:srgbClr val="002060"/>
                </a:solidFill>
              </a:rPr>
              <a:t>Приобщить родителей к участию в жизни ДОУ через поиск и внедрение наиболее эффективных форм работы;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1900" dirty="0" smtClean="0">
                <a:solidFill>
                  <a:srgbClr val="002060"/>
                </a:solidFill>
              </a:rPr>
              <a:t>Изучить семью и установить контакт с её членами для согласования воспитательных воздействий на ребёнка;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1900" dirty="0" smtClean="0">
                <a:solidFill>
                  <a:srgbClr val="002060"/>
                </a:solidFill>
              </a:rPr>
              <a:t>Создать условия для совместной деятельности детей и их родителей;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1900" dirty="0" smtClean="0">
                <a:solidFill>
                  <a:srgbClr val="002060"/>
                </a:solidFill>
              </a:rPr>
              <a:t>Использовать образовательный потенциал родителей для обучения и воспитания детей</a:t>
            </a:r>
            <a:r>
              <a:rPr lang="ru-RU" sz="1900" dirty="0" smtClean="0">
                <a:solidFill>
                  <a:srgbClr val="002060"/>
                </a:solidFill>
              </a:rPr>
              <a:t>.</a:t>
            </a:r>
          </a:p>
          <a:p>
            <a:pPr marL="457200" indent="-457200" algn="l"/>
            <a:r>
              <a:rPr lang="ru-RU" sz="1900" b="1" dirty="0" smtClean="0">
                <a:solidFill>
                  <a:srgbClr val="002060"/>
                </a:solidFill>
              </a:rPr>
              <a:t>Дата проведения: </a:t>
            </a:r>
            <a:r>
              <a:rPr lang="ru-RU" sz="1900" dirty="0" smtClean="0">
                <a:solidFill>
                  <a:srgbClr val="002060"/>
                </a:solidFill>
              </a:rPr>
              <a:t>декабрь 2022</a:t>
            </a:r>
            <a:endParaRPr lang="ru-RU" sz="1900" dirty="0" smtClean="0">
              <a:solidFill>
                <a:srgbClr val="FF0000"/>
              </a:solidFill>
            </a:endParaRPr>
          </a:p>
        </p:txBody>
      </p:sp>
      <p:pic>
        <p:nvPicPr>
          <p:cNvPr id="1026" name="Picture 2" descr="https://sun9-48.userapi.com/impg/3OJsy71FBQzwl8zVD-D6kJW85TlXpqoovvceIw/p3DfX4tgTXc.jpg?size=1280x719&amp;quality=95&amp;sign=edc1274b2f7a164ce555da17ca12caf7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4000504"/>
            <a:ext cx="3942534" cy="22145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4" descr="https://sun9-22.userapi.com/impg/MGrgdsXbLK6Ntzk4y7cMxMw-o31Pld0elCIBLA/PURAnwrSl6g.jpg?size=1280x720&amp;quality=95&amp;sign=4d709080d31bdf052b9e636f1458d72b&amp;type=albu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4071942"/>
            <a:ext cx="3845006" cy="2162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phonoteka.org/uploads/posts/2022-01/1643000065_46-phonoteka-org-p-gradientnii-fon-dlya-fotoshopa-48.jpg"/>
          <p:cNvPicPr>
            <a:picLocks noChangeAspect="1" noChangeArrowheads="1"/>
          </p:cNvPicPr>
          <p:nvPr/>
        </p:nvPicPr>
        <p:blipFill>
          <a:blip r:embed="rId2"/>
          <a:srcRect t="48761" r="615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0610" y="3786190"/>
            <a:ext cx="7023390" cy="3071810"/>
          </a:xfrm>
          <a:prstGeom prst="rect">
            <a:avLst/>
          </a:prstGeom>
          <a:noFill/>
        </p:spPr>
      </p:pic>
      <p:pic>
        <p:nvPicPr>
          <p:cNvPr id="6" name="Picture 2" descr="https://phonoteka.org/uploads/posts/2021-04/1618944688_19-phonoteka_org-p-fon-s-domikami-dlya-detei-1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62" r="54170"/>
          <a:stretch>
            <a:fillRect/>
          </a:stretch>
        </p:blipFill>
        <p:spPr bwMode="auto">
          <a:xfrm>
            <a:off x="285720" y="4714884"/>
            <a:ext cx="2285984" cy="2143116"/>
          </a:xfrm>
          <a:prstGeom prst="rect">
            <a:avLst/>
          </a:prstGeom>
          <a:noFill/>
        </p:spPr>
      </p:pic>
      <p:sp>
        <p:nvSpPr>
          <p:cNvPr id="6149" name="AutoShape 5" descr="https://www.stickbutik.ru/upload/resize_cache/iblock/030/800_800_1/03028f692f36f2be2bb11fee01d79d5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1" name="AutoShape 7" descr="https://www.stickbutik.ru/upload/resize_cache/iblock/030/800_800_1/03028f692f36f2be2bb11fee01d79d51.jpg"/>
          <p:cNvSpPr>
            <a:spLocks noGrp="1" noChangeAspect="1" noChangeArrowheads="1"/>
          </p:cNvSpPr>
          <p:nvPr>
            <p:ph type="subTitle" idx="1"/>
          </p:nvPr>
        </p:nvSpPr>
        <p:spPr bwMode="auto">
          <a:xfrm>
            <a:off x="642938" y="642938"/>
            <a:ext cx="8143875" cy="3643312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3" name="AutoShape 9" descr="https://www.stickbutik.ru/upload/resize_cache/iblock/030/800_800_1/03028f692f36f2be2bb11fee01d79d5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5" name="Picture 11" descr="https://free-png.ru/wp-content/uploads/2021/05/free-png.ru-42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71604" y="785794"/>
            <a:ext cx="5914817" cy="464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7110</TotalTime>
  <Words>386</Words>
  <Application>Microsoft Office PowerPoint</Application>
  <PresentationFormat>Экран (4:3)</PresentationFormat>
  <Paragraphs>79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Проектная деятельность «Мой дом. Мой двор»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Проектная деятельность «Мой дом. Мой двор»</dc:title>
  <dc:creator>Пользователь</dc:creator>
  <cp:lastModifiedBy>Пользователь</cp:lastModifiedBy>
  <cp:revision>128</cp:revision>
  <dcterms:created xsi:type="dcterms:W3CDTF">2022-12-02T03:58:44Z</dcterms:created>
  <dcterms:modified xsi:type="dcterms:W3CDTF">2023-02-08T14:39:18Z</dcterms:modified>
</cp:coreProperties>
</file>