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98" r:id="rId3"/>
    <p:sldId id="275" r:id="rId4"/>
    <p:sldId id="277" r:id="rId5"/>
    <p:sldId id="278" r:id="rId6"/>
    <p:sldId id="276" r:id="rId7"/>
    <p:sldId id="279" r:id="rId8"/>
    <p:sldId id="281" r:id="rId9"/>
    <p:sldId id="289" r:id="rId10"/>
    <p:sldId id="291" r:id="rId11"/>
    <p:sldId id="299" r:id="rId12"/>
    <p:sldId id="282" r:id="rId13"/>
    <p:sldId id="283" r:id="rId14"/>
    <p:sldId id="287" r:id="rId15"/>
    <p:sldId id="292" r:id="rId16"/>
    <p:sldId id="288" r:id="rId17"/>
    <p:sldId id="293" r:id="rId18"/>
    <p:sldId id="294" r:id="rId19"/>
    <p:sldId id="295" r:id="rId20"/>
    <p:sldId id="296" r:id="rId21"/>
    <p:sldId id="29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650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677F-417E-436F-9E69-6DBC0DA7558E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A73F-6A68-4583-884E-492C59D954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677F-417E-436F-9E69-6DBC0DA7558E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A73F-6A68-4583-884E-492C59D954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677F-417E-436F-9E69-6DBC0DA7558E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A73F-6A68-4583-884E-492C59D954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677F-417E-436F-9E69-6DBC0DA7558E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A73F-6A68-4583-884E-492C59D954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677F-417E-436F-9E69-6DBC0DA7558E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A73F-6A68-4583-884E-492C59D954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677F-417E-436F-9E69-6DBC0DA7558E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A73F-6A68-4583-884E-492C59D954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677F-417E-436F-9E69-6DBC0DA7558E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A73F-6A68-4583-884E-492C59D954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677F-417E-436F-9E69-6DBC0DA7558E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A73F-6A68-4583-884E-492C59D954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677F-417E-436F-9E69-6DBC0DA7558E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A73F-6A68-4583-884E-492C59D954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677F-417E-436F-9E69-6DBC0DA7558E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A73F-6A68-4583-884E-492C59D954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677F-417E-436F-9E69-6DBC0DA7558E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7A73F-6A68-4583-884E-492C59D954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E677F-417E-436F-9E69-6DBC0DA7558E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7A73F-6A68-4583-884E-492C59D954A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User\Desktop\ген.jpg"/>
          <p:cNvPicPr>
            <a:picLocks noChangeAspect="1" noChangeArrowheads="1"/>
          </p:cNvPicPr>
          <p:nvPr/>
        </p:nvPicPr>
        <p:blipFill>
          <a:blip r:embed="rId2"/>
          <a:srcRect l="24929" t="3260" r="5705" b="1850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214290"/>
            <a:ext cx="8229600" cy="607223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800" dirty="0" smtClean="0"/>
              <a:t>Муниципальное дошкольное образовательное учреждение</a:t>
            </a:r>
          </a:p>
          <a:p>
            <a:pPr algn="ctr">
              <a:buNone/>
            </a:pPr>
            <a:r>
              <a:rPr lang="ru-RU" sz="1800" dirty="0" smtClean="0"/>
              <a:t>«Детский сад № </a:t>
            </a:r>
            <a:r>
              <a:rPr lang="ru-RU" sz="1800" dirty="0" smtClean="0"/>
              <a:t>63 «</a:t>
            </a:r>
            <a:r>
              <a:rPr lang="ru-RU" sz="1800" dirty="0" smtClean="0"/>
              <a:t>Звёздочка</a:t>
            </a:r>
            <a:r>
              <a:rPr lang="ru-RU" sz="1800" dirty="0" smtClean="0"/>
              <a:t>» </a:t>
            </a:r>
            <a:r>
              <a:rPr lang="ru-RU" sz="1800" dirty="0" smtClean="0"/>
              <a:t>г.Волжского Волгоградской области»</a:t>
            </a:r>
          </a:p>
          <a:p>
            <a:pPr algn="ctr">
              <a:buNone/>
            </a:pPr>
            <a:endParaRPr lang="ru-RU" sz="1800" dirty="0" smtClean="0"/>
          </a:p>
          <a:p>
            <a:pPr algn="ctr">
              <a:buNone/>
            </a:pPr>
            <a:endParaRPr lang="ru-RU" sz="1800" dirty="0" smtClean="0"/>
          </a:p>
          <a:p>
            <a:pPr algn="ctr">
              <a:buNone/>
            </a:pPr>
            <a:endParaRPr lang="ru-RU" sz="1800" dirty="0" smtClean="0"/>
          </a:p>
          <a:p>
            <a:pPr algn="ctr">
              <a:buNone/>
            </a:pPr>
            <a:endParaRPr lang="ru-RU" sz="1800" dirty="0" smtClean="0"/>
          </a:p>
          <a:p>
            <a:pPr algn="ctr">
              <a:buNone/>
            </a:pPr>
            <a:endParaRPr lang="ru-RU" sz="1800" dirty="0" smtClean="0"/>
          </a:p>
          <a:p>
            <a:pPr algn="ctr">
              <a:buNone/>
            </a:pPr>
            <a:endParaRPr lang="ru-RU" sz="1800" dirty="0" smtClean="0"/>
          </a:p>
          <a:p>
            <a:pPr algn="ctr">
              <a:buNone/>
            </a:pPr>
            <a:endParaRPr lang="ru-RU" sz="1800" dirty="0" smtClean="0"/>
          </a:p>
          <a:p>
            <a:pPr algn="ctr">
              <a:buNone/>
            </a:pPr>
            <a:endParaRPr lang="ru-RU" sz="1800" dirty="0" smtClean="0"/>
          </a:p>
          <a:p>
            <a:pPr algn="ctr">
              <a:buNone/>
            </a:pPr>
            <a:endParaRPr lang="ru-RU" sz="1800" dirty="0" smtClean="0"/>
          </a:p>
          <a:p>
            <a:pPr algn="ctr">
              <a:buNone/>
            </a:pPr>
            <a:endParaRPr lang="ru-RU" sz="1800" dirty="0" smtClean="0"/>
          </a:p>
          <a:p>
            <a:pPr algn="ctr">
              <a:buNone/>
            </a:pPr>
            <a:endParaRPr lang="ru-RU" sz="1800" dirty="0" smtClean="0"/>
          </a:p>
          <a:p>
            <a:pPr algn="r">
              <a:spcBef>
                <a:spcPts val="0"/>
              </a:spcBef>
              <a:buNone/>
            </a:pPr>
            <a:r>
              <a:rPr lang="ru-RU" sz="1800" dirty="0" smtClean="0"/>
              <a:t>Разработала:</a:t>
            </a:r>
          </a:p>
          <a:p>
            <a:pPr algn="r">
              <a:spcBef>
                <a:spcPts val="0"/>
              </a:spcBef>
              <a:buNone/>
            </a:pPr>
            <a:r>
              <a:rPr lang="ru-RU" sz="1800" dirty="0" smtClean="0"/>
              <a:t>воспитатель</a:t>
            </a:r>
          </a:p>
          <a:p>
            <a:pPr algn="r">
              <a:spcBef>
                <a:spcPts val="0"/>
              </a:spcBef>
              <a:buNone/>
            </a:pPr>
            <a:r>
              <a:rPr lang="en-US" sz="1400" dirty="0" smtClean="0"/>
              <a:t>I</a:t>
            </a:r>
            <a:r>
              <a:rPr lang="ru-RU" sz="1400" dirty="0" smtClean="0"/>
              <a:t> квалификационной категории</a:t>
            </a:r>
          </a:p>
          <a:p>
            <a:pPr algn="r">
              <a:spcBef>
                <a:spcPts val="0"/>
              </a:spcBef>
              <a:buNone/>
            </a:pPr>
            <a:r>
              <a:rPr lang="ru-RU" sz="1800" dirty="0" err="1" smtClean="0"/>
              <a:t>Труляева</a:t>
            </a:r>
            <a:r>
              <a:rPr lang="ru-RU" sz="1800" dirty="0" smtClean="0"/>
              <a:t> М.П.</a:t>
            </a:r>
          </a:p>
          <a:p>
            <a:pPr algn="r">
              <a:buNone/>
            </a:pPr>
            <a:endParaRPr lang="ru-RU" sz="1800" dirty="0" smtClean="0"/>
          </a:p>
          <a:p>
            <a:pPr algn="ctr">
              <a:buNone/>
            </a:pPr>
            <a:r>
              <a:rPr lang="ru-RU" sz="1800" dirty="0" smtClean="0"/>
              <a:t>Волжский, </a:t>
            </a:r>
            <a:r>
              <a:rPr lang="ru-RU" sz="1800" dirty="0" smtClean="0"/>
              <a:t>2024</a:t>
            </a:r>
            <a:endParaRPr lang="ru-RU" sz="1800" dirty="0"/>
          </a:p>
        </p:txBody>
      </p:sp>
      <p:sp>
        <p:nvSpPr>
          <p:cNvPr id="1028" name="AutoShape 4" descr="Safety sos: стоковые векторные изображения, иллюстрации |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Safety sos: стоковые векторные изображения, иллюстрации |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571868" y="1357298"/>
            <a:ext cx="5286412" cy="17859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8992" y="1428736"/>
            <a:ext cx="5500694" cy="2071702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0070C0"/>
                </a:solidFill>
              </a:rPr>
              <a:t>Викторина</a:t>
            </a:r>
            <a:r>
              <a:rPr lang="ru-RU" sz="3100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4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«У воды без беды!»</a:t>
            </a:r>
            <a:r>
              <a:rPr lang="ru-RU" sz="4900" b="1" dirty="0" smtClean="0">
                <a:solidFill>
                  <a:srgbClr val="FF0000"/>
                </a:solidFill>
              </a:rPr>
              <a:t/>
            </a:r>
            <a:br>
              <a:rPr lang="ru-RU" sz="4900" b="1" dirty="0" smtClean="0">
                <a:solidFill>
                  <a:srgbClr val="FF0000"/>
                </a:solidFill>
              </a:rPr>
            </a:br>
            <a:r>
              <a:rPr lang="ru-RU" sz="2200" b="1" dirty="0" smtClean="0">
                <a:solidFill>
                  <a:srgbClr val="0070C0"/>
                </a:solidFill>
              </a:rPr>
              <a:t>для детей старшего дошкольного возраста</a:t>
            </a:r>
            <a:r>
              <a:rPr lang="ru-RU" sz="4900" b="1" dirty="0" smtClean="0">
                <a:solidFill>
                  <a:srgbClr val="FF0000"/>
                </a:solidFill>
              </a:rPr>
              <a:t/>
            </a:r>
            <a:br>
              <a:rPr lang="ru-RU" sz="4900" b="1" dirty="0" smtClean="0">
                <a:solidFill>
                  <a:srgbClr val="FF0000"/>
                </a:solidFill>
              </a:rPr>
            </a:br>
            <a:endParaRPr lang="ru-RU" sz="49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C:\Users\User\Desktop\ген.jpg"/>
          <p:cNvPicPr>
            <a:picLocks noChangeAspect="1" noChangeArrowheads="1"/>
          </p:cNvPicPr>
          <p:nvPr/>
        </p:nvPicPr>
        <p:blipFill>
          <a:blip r:embed="rId2"/>
          <a:srcRect l="52593" t="6684" b="3984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857224" y="500042"/>
            <a:ext cx="6643734" cy="400052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714356"/>
            <a:ext cx="61436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Цель: </a:t>
            </a:r>
            <a:r>
              <a:rPr lang="ru-RU" sz="2400" dirty="0" smtClean="0"/>
              <a:t>Формирование основ безопасности на водоёмах</a:t>
            </a:r>
          </a:p>
          <a:p>
            <a:endParaRPr lang="ru-RU" sz="2800" dirty="0" smtClean="0"/>
          </a:p>
          <a:p>
            <a:r>
              <a:rPr lang="ru-RU" sz="2400" b="1" dirty="0" smtClean="0">
                <a:solidFill>
                  <a:srgbClr val="0070C0"/>
                </a:solidFill>
              </a:rPr>
              <a:t>Задачи: </a:t>
            </a:r>
          </a:p>
          <a:p>
            <a:r>
              <a:rPr lang="ru-RU" sz="2000" dirty="0" smtClean="0"/>
              <a:t>1. Формировать у детей представления о безопасном поведении на водоеме.</a:t>
            </a:r>
          </a:p>
          <a:p>
            <a:r>
              <a:rPr lang="ru-RU" sz="2000" dirty="0" smtClean="0"/>
              <a:t>2. Развивать способности  к осмысленности восприятия опасности на водоеме.</a:t>
            </a:r>
          </a:p>
          <a:p>
            <a:r>
              <a:rPr lang="ru-RU" sz="2000" dirty="0" smtClean="0"/>
              <a:t>3. Закреплять знания об основных спасательных средствах</a:t>
            </a:r>
          </a:p>
          <a:p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8" name="Picture 2" descr="Маленький моряк рисунок (56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5715008" y="2018059"/>
            <a:ext cx="3871952" cy="48399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C:\Users\User\Desktop\ген.jpg"/>
          <p:cNvPicPr>
            <a:picLocks noChangeAspect="1" noChangeArrowheads="1"/>
          </p:cNvPicPr>
          <p:nvPr/>
        </p:nvPicPr>
        <p:blipFill>
          <a:blip r:embed="rId2"/>
          <a:srcRect l="52593" t="6684" b="3984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1785918" y="500042"/>
            <a:ext cx="6429420" cy="414340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071802" y="1142984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Она бежит струится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На солнце серебрится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Склонились молчаливо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Над ней густые ивы</a:t>
            </a: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2050" name="Picture 2" descr="Маленький моряк рисунок (56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143040" y="2196694"/>
            <a:ext cx="6143668" cy="7679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C:\Users\User\Desktop\ген.jpg"/>
          <p:cNvPicPr>
            <a:picLocks noChangeAspect="1" noChangeArrowheads="1"/>
          </p:cNvPicPr>
          <p:nvPr/>
        </p:nvPicPr>
        <p:blipFill>
          <a:blip r:embed="rId2"/>
          <a:srcRect l="52593" t="6684" b="3984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1785918" y="500042"/>
            <a:ext cx="6429420" cy="414340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714612" y="42860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B050"/>
                </a:solidFill>
              </a:rPr>
              <a:t>река</a:t>
            </a:r>
            <a:endParaRPr lang="ru-RU" sz="4800" b="1" dirty="0">
              <a:solidFill>
                <a:srgbClr val="00B050"/>
              </a:solidFill>
            </a:endParaRPr>
          </a:p>
        </p:txBody>
      </p:sp>
      <p:pic>
        <p:nvPicPr>
          <p:cNvPr id="8" name="Picture 2" descr="Речка рисунок детский (28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1142984"/>
            <a:ext cx="4643470" cy="3217568"/>
          </a:xfrm>
          <a:prstGeom prst="rect">
            <a:avLst/>
          </a:prstGeom>
          <a:noFill/>
        </p:spPr>
      </p:pic>
      <p:pic>
        <p:nvPicPr>
          <p:cNvPr id="2050" name="Picture 2" descr="Маленький моряк рисунок (56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143040" y="2196694"/>
            <a:ext cx="6143668" cy="7679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C:\Users\User\Desktop\ген.jpg"/>
          <p:cNvPicPr>
            <a:picLocks noChangeAspect="1" noChangeArrowheads="1"/>
          </p:cNvPicPr>
          <p:nvPr/>
        </p:nvPicPr>
        <p:blipFill>
          <a:blip r:embed="rId2"/>
          <a:srcRect l="52593" t="6684" b="3984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928662" y="500042"/>
            <a:ext cx="6286544" cy="414340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357290" y="1643050"/>
            <a:ext cx="57150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В тихую погоду нет нас нигде,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Ветер подует, бежим по воде</a:t>
            </a: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2050" name="Picture 2" descr="Маленький моряк рисунок (56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357430"/>
            <a:ext cx="6143668" cy="7679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C:\Users\User\Desktop\ген.jpg"/>
          <p:cNvPicPr>
            <a:picLocks noChangeAspect="1" noChangeArrowheads="1"/>
          </p:cNvPicPr>
          <p:nvPr/>
        </p:nvPicPr>
        <p:blipFill>
          <a:blip r:embed="rId2"/>
          <a:srcRect l="52593" t="6684" b="3984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928662" y="500042"/>
            <a:ext cx="6286544" cy="414340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57356" y="50004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</a:rPr>
              <a:t>волны</a:t>
            </a:r>
            <a:endParaRPr lang="ru-RU" sz="3600" b="1" dirty="0">
              <a:solidFill>
                <a:srgbClr val="00B050"/>
              </a:solidFill>
            </a:endParaRPr>
          </a:p>
        </p:txBody>
      </p:sp>
      <p:pic>
        <p:nvPicPr>
          <p:cNvPr id="35842" name="Picture 2" descr="Механические волны. Рисунки учащихся 9 класса. | Творческая работа учащихся  по изобразительному искусству (ИЗО, 9 класс) по теме: | Образовательная  социальная сеть"/>
          <p:cNvPicPr>
            <a:picLocks noChangeAspect="1" noChangeArrowheads="1"/>
          </p:cNvPicPr>
          <p:nvPr/>
        </p:nvPicPr>
        <p:blipFill>
          <a:blip r:embed="rId3"/>
          <a:srcRect t="8333"/>
          <a:stretch>
            <a:fillRect/>
          </a:stretch>
        </p:blipFill>
        <p:spPr bwMode="auto">
          <a:xfrm>
            <a:off x="1714480" y="1142984"/>
            <a:ext cx="4795837" cy="3143272"/>
          </a:xfrm>
          <a:prstGeom prst="rect">
            <a:avLst/>
          </a:prstGeom>
          <a:noFill/>
        </p:spPr>
      </p:pic>
      <p:pic>
        <p:nvPicPr>
          <p:cNvPr id="2050" name="Picture 2" descr="Маленький моряк рисунок (56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357430"/>
            <a:ext cx="6143668" cy="7679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C:\Users\User\Desktop\ген.jpg"/>
          <p:cNvPicPr>
            <a:picLocks noChangeAspect="1" noChangeArrowheads="1"/>
          </p:cNvPicPr>
          <p:nvPr/>
        </p:nvPicPr>
        <p:blipFill>
          <a:blip r:embed="rId2"/>
          <a:srcRect l="52593" t="6684" b="3984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1785918" y="500042"/>
            <a:ext cx="6429420" cy="414340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857488" y="1071546"/>
            <a:ext cx="507209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Он слегка затянут ряской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Струйки не бегут.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Заколдован, будто в сказке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Старый, тихий ...</a:t>
            </a:r>
          </a:p>
          <a:p>
            <a:pPr algn="ctr"/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2050" name="Picture 2" descr="Маленький моряк рисунок (56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857288" y="1928802"/>
            <a:ext cx="5357850" cy="66973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C:\Users\User\Desktop\ген.jpg"/>
          <p:cNvPicPr>
            <a:picLocks noChangeAspect="1" noChangeArrowheads="1"/>
          </p:cNvPicPr>
          <p:nvPr/>
        </p:nvPicPr>
        <p:blipFill>
          <a:blip r:embed="rId2"/>
          <a:srcRect l="52593" t="6684" b="3984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1785918" y="500042"/>
            <a:ext cx="6429420" cy="414340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571868" y="357166"/>
            <a:ext cx="30003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B050"/>
                </a:solidFill>
              </a:rPr>
              <a:t>пруд</a:t>
            </a:r>
          </a:p>
          <a:p>
            <a:pPr algn="ctr"/>
            <a:endParaRPr lang="ru-RU" sz="4000" b="1" dirty="0">
              <a:solidFill>
                <a:srgbClr val="00B050"/>
              </a:solidFill>
            </a:endParaRPr>
          </a:p>
        </p:txBody>
      </p:sp>
      <p:pic>
        <p:nvPicPr>
          <p:cNvPr id="8" name="Picture 2" descr="Пруд: стоковые векторные изображения, иллюстрации | Depositphotos"/>
          <p:cNvPicPr>
            <a:picLocks noChangeAspect="1" noChangeArrowheads="1"/>
          </p:cNvPicPr>
          <p:nvPr/>
        </p:nvPicPr>
        <p:blipFill>
          <a:blip r:embed="rId3"/>
          <a:srcRect t="8048" b="5439"/>
          <a:stretch>
            <a:fillRect/>
          </a:stretch>
        </p:blipFill>
        <p:spPr bwMode="auto">
          <a:xfrm>
            <a:off x="2571736" y="1000108"/>
            <a:ext cx="4929222" cy="3418654"/>
          </a:xfrm>
          <a:prstGeom prst="rect">
            <a:avLst/>
          </a:prstGeom>
          <a:noFill/>
        </p:spPr>
      </p:pic>
      <p:pic>
        <p:nvPicPr>
          <p:cNvPr id="2050" name="Picture 2" descr="Маленький моряк рисунок (56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857288" y="1928802"/>
            <a:ext cx="5357850" cy="66973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C:\Users\User\Desktop\ген.jpg"/>
          <p:cNvPicPr>
            <a:picLocks noChangeAspect="1" noChangeArrowheads="1"/>
          </p:cNvPicPr>
          <p:nvPr/>
        </p:nvPicPr>
        <p:blipFill>
          <a:blip r:embed="rId2"/>
          <a:srcRect l="52593" t="6684" b="3984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857224" y="500042"/>
            <a:ext cx="6429420" cy="414340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43042" y="1000108"/>
            <a:ext cx="507209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Хочешь в воду ты ныряй, Хочешь — на песке играй. Сколько замков здесь создашь! 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Что это за место?...</a:t>
            </a:r>
          </a:p>
          <a:p>
            <a:endParaRPr lang="ru-RU" sz="3200" b="1" dirty="0" smtClean="0">
              <a:solidFill>
                <a:srgbClr val="0070C0"/>
              </a:solidFill>
            </a:endParaRPr>
          </a:p>
          <a:p>
            <a:pPr algn="ctr"/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2050" name="Picture 2" descr="Маленький моряк рисунок (56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786314" y="1500174"/>
            <a:ext cx="5357850" cy="66973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C:\Users\User\Desktop\ген.jpg"/>
          <p:cNvPicPr>
            <a:picLocks noChangeAspect="1" noChangeArrowheads="1"/>
          </p:cNvPicPr>
          <p:nvPr/>
        </p:nvPicPr>
        <p:blipFill>
          <a:blip r:embed="rId2"/>
          <a:srcRect l="52593" t="6684" b="3984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857224" y="500042"/>
            <a:ext cx="6429420" cy="414340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357554" y="357166"/>
            <a:ext cx="507209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B050"/>
                </a:solidFill>
              </a:rPr>
              <a:t>пляж</a:t>
            </a:r>
          </a:p>
          <a:p>
            <a:endParaRPr lang="ru-RU" sz="3200" b="1" dirty="0" smtClean="0">
              <a:solidFill>
                <a:srgbClr val="0070C0"/>
              </a:solidFill>
            </a:endParaRPr>
          </a:p>
          <a:p>
            <a:pPr algn="ctr"/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44034" name="Picture 2" descr="Летние рисунки (44 фото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1000108"/>
            <a:ext cx="5214974" cy="3467143"/>
          </a:xfrm>
          <a:prstGeom prst="rect">
            <a:avLst/>
          </a:prstGeom>
          <a:noFill/>
        </p:spPr>
      </p:pic>
      <p:pic>
        <p:nvPicPr>
          <p:cNvPr id="2050" name="Picture 2" descr="Маленький моряк рисунок (56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4786314" y="1500174"/>
            <a:ext cx="5357850" cy="66973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C:\Users\User\Desktop\ген.jpg"/>
          <p:cNvPicPr>
            <a:picLocks noChangeAspect="1" noChangeArrowheads="1"/>
          </p:cNvPicPr>
          <p:nvPr/>
        </p:nvPicPr>
        <p:blipFill>
          <a:blip r:embed="rId2"/>
          <a:srcRect l="52593" t="6684" b="3984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785786" y="642918"/>
            <a:ext cx="7858180" cy="557216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Картинки пляж на речке для детей (48 фото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928670"/>
            <a:ext cx="6429420" cy="48756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C:\Users\User\Desktop\ген.jpg"/>
          <p:cNvPicPr>
            <a:picLocks noChangeAspect="1" noChangeArrowheads="1"/>
          </p:cNvPicPr>
          <p:nvPr/>
        </p:nvPicPr>
        <p:blipFill>
          <a:blip r:embed="rId2"/>
          <a:srcRect l="52593" t="6684" b="3984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857224" y="500042"/>
            <a:ext cx="6429420" cy="414340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43042" y="1000108"/>
            <a:ext cx="507209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Если хочется купаться,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В речке плавать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и плескаться,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То не захлебнуться вдруг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Надувной поможет...</a:t>
            </a:r>
          </a:p>
          <a:p>
            <a:pPr algn="ctr"/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2050" name="Picture 2" descr="Маленький моряк рисунок (56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786314" y="1500174"/>
            <a:ext cx="5357850" cy="66973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C:\Users\User\Desktop\ген.jpg"/>
          <p:cNvPicPr>
            <a:picLocks noChangeAspect="1" noChangeArrowheads="1"/>
          </p:cNvPicPr>
          <p:nvPr/>
        </p:nvPicPr>
        <p:blipFill>
          <a:blip r:embed="rId2"/>
          <a:srcRect l="52593" t="6684" b="3984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857224" y="500042"/>
            <a:ext cx="6429420" cy="414340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500166" y="357166"/>
            <a:ext cx="50720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B050"/>
                </a:solidFill>
              </a:rPr>
              <a:t>круг</a:t>
            </a:r>
          </a:p>
          <a:p>
            <a:pPr algn="ctr"/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2050" name="Picture 2" descr="Маленький моряк рисунок (56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786314" y="1500174"/>
            <a:ext cx="5357850" cy="6697313"/>
          </a:xfrm>
          <a:prstGeom prst="rect">
            <a:avLst/>
          </a:prstGeom>
          <a:noFill/>
        </p:spPr>
      </p:pic>
      <p:pic>
        <p:nvPicPr>
          <p:cNvPr id="8" name="Picture 2" descr="Спасательный круг Lalizas SOLAS 70090 2,5 кг со светоотражающими полосками  7ft.ru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1923" b="3846"/>
          <a:stretch>
            <a:fillRect/>
          </a:stretch>
        </p:blipFill>
        <p:spPr bwMode="auto">
          <a:xfrm>
            <a:off x="2071670" y="928670"/>
            <a:ext cx="3866400" cy="3643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C:\Users\User\Desktop\ген.jpg"/>
          <p:cNvPicPr>
            <a:picLocks noChangeAspect="1" noChangeArrowheads="1"/>
          </p:cNvPicPr>
          <p:nvPr/>
        </p:nvPicPr>
        <p:blipFill>
          <a:blip r:embed="rId2"/>
          <a:srcRect l="52593" t="6684" b="3984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2143108" y="428604"/>
            <a:ext cx="6429420" cy="442915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071802" y="642918"/>
            <a:ext cx="507209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В катамаран и в лодку 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Его с собой беру. 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Его я надеваю, 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Не глядя на жару. 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А если что случится 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Со мною на воде. 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То верный друг оранжевый Спасёт меня везде!...</a:t>
            </a:r>
          </a:p>
          <a:p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2050" name="Picture 2" descr="Маленький моряк рисунок (56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000164" y="1785926"/>
            <a:ext cx="5357850" cy="66973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C:\Users\User\Desktop\ген.jpg"/>
          <p:cNvPicPr>
            <a:picLocks noChangeAspect="1" noChangeArrowheads="1"/>
          </p:cNvPicPr>
          <p:nvPr/>
        </p:nvPicPr>
        <p:blipFill>
          <a:blip r:embed="rId2"/>
          <a:srcRect l="52593" t="6684" b="3984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2143108" y="428604"/>
            <a:ext cx="6429420" cy="442915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Маленький моряк рисунок (56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000164" y="1785926"/>
            <a:ext cx="5357850" cy="6697313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857488" y="357166"/>
            <a:ext cx="50720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</a:rPr>
              <a:t>Спасательный жилет</a:t>
            </a:r>
            <a:endParaRPr lang="ru-RU" sz="3200" b="1" dirty="0">
              <a:solidFill>
                <a:srgbClr val="00B050"/>
              </a:solidFill>
            </a:endParaRPr>
          </a:p>
        </p:txBody>
      </p:sp>
      <p:pic>
        <p:nvPicPr>
          <p:cNvPr id="9" name="Picture 2" descr="Оранжевый спасательный жилет с черными пряжками. изолированный значок  иллюстрации на белом фоне. | Премиум векторы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28992" y="1000108"/>
            <a:ext cx="3714776" cy="37147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C:\Users\User\Desktop\ген.jpg"/>
          <p:cNvPicPr>
            <a:picLocks noChangeAspect="1" noChangeArrowheads="1"/>
          </p:cNvPicPr>
          <p:nvPr/>
        </p:nvPicPr>
        <p:blipFill>
          <a:blip r:embed="rId2"/>
          <a:srcRect l="52593" t="6684" b="3984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857224" y="500042"/>
            <a:ext cx="6429420" cy="442915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14480" y="1000108"/>
            <a:ext cx="507209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На высоком берегу,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Дети не играйте!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Из-под ног уйти земля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Может, так и знайте!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И с обрыва прямо вниз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В воду полетите…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И останется кричать:</a:t>
            </a:r>
          </a:p>
        </p:txBody>
      </p:sp>
      <p:pic>
        <p:nvPicPr>
          <p:cNvPr id="2050" name="Picture 2" descr="Маленький моряк рисунок (56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929190" y="642918"/>
            <a:ext cx="5129248" cy="64115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C:\Users\User\Desktop\ген.jpg"/>
          <p:cNvPicPr>
            <a:picLocks noChangeAspect="1" noChangeArrowheads="1"/>
          </p:cNvPicPr>
          <p:nvPr/>
        </p:nvPicPr>
        <p:blipFill>
          <a:blip r:embed="rId2"/>
          <a:srcRect l="52593" t="6684" b="3984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857224" y="500042"/>
            <a:ext cx="6429420" cy="442915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43042" y="571480"/>
            <a:ext cx="50720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</a:rPr>
              <a:t>«Спасите, помогите!»</a:t>
            </a:r>
            <a:endParaRPr lang="ru-RU" sz="3200" b="1" dirty="0">
              <a:solidFill>
                <a:srgbClr val="00B050"/>
              </a:solidFill>
            </a:endParaRPr>
          </a:p>
        </p:txBody>
      </p:sp>
      <p:pic>
        <p:nvPicPr>
          <p:cNvPr id="49157" name="Picture 5" descr="Презентация по ОБЖ на тему &quot;Безопасность на воде&quot;"/>
          <p:cNvPicPr>
            <a:picLocks noChangeAspect="1" noChangeArrowheads="1"/>
          </p:cNvPicPr>
          <p:nvPr/>
        </p:nvPicPr>
        <p:blipFill>
          <a:blip r:embed="rId3"/>
          <a:srcRect l="6594" t="29304" r="4396"/>
          <a:stretch>
            <a:fillRect/>
          </a:stretch>
        </p:blipFill>
        <p:spPr bwMode="auto">
          <a:xfrm>
            <a:off x="1214414" y="1214422"/>
            <a:ext cx="5786478" cy="3446908"/>
          </a:xfrm>
          <a:prstGeom prst="rect">
            <a:avLst/>
          </a:prstGeom>
          <a:noFill/>
        </p:spPr>
      </p:pic>
      <p:pic>
        <p:nvPicPr>
          <p:cNvPr id="2050" name="Picture 2" descr="Маленький моряк рисунок (56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4929190" y="642918"/>
            <a:ext cx="5129248" cy="6411561"/>
          </a:xfrm>
          <a:prstGeom prst="rect">
            <a:avLst/>
          </a:prstGeom>
          <a:noFill/>
        </p:spPr>
      </p:pic>
      <p:sp>
        <p:nvSpPr>
          <p:cNvPr id="49154" name="AutoShape 2" descr="Правила поведения на воде для дете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C:\Users\User\Desktop\ген.jpg"/>
          <p:cNvPicPr>
            <a:picLocks noChangeAspect="1" noChangeArrowheads="1"/>
          </p:cNvPicPr>
          <p:nvPr/>
        </p:nvPicPr>
        <p:blipFill>
          <a:blip r:embed="rId2"/>
          <a:srcRect l="52593" t="6684" b="3984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2143108" y="428604"/>
            <a:ext cx="6429420" cy="442915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071802" y="1571612"/>
            <a:ext cx="50720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Секунды зря не тратили,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ru-RU" sz="3200" b="1" dirty="0" smtClean="0">
                <a:solidFill>
                  <a:srgbClr val="0070C0"/>
                </a:solidFill>
              </a:rPr>
              <a:t>Детей спасли ...</a:t>
            </a:r>
          </a:p>
        </p:txBody>
      </p:sp>
      <p:pic>
        <p:nvPicPr>
          <p:cNvPr id="2050" name="Picture 2" descr="Маленький моряк рисунок (56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214478" y="0"/>
            <a:ext cx="5700733" cy="71259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C:\Users\User\Desktop\ген.jpg"/>
          <p:cNvPicPr>
            <a:picLocks noChangeAspect="1" noChangeArrowheads="1"/>
          </p:cNvPicPr>
          <p:nvPr/>
        </p:nvPicPr>
        <p:blipFill>
          <a:blip r:embed="rId2"/>
          <a:srcRect l="52593" t="6684" b="3984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2143108" y="428604"/>
            <a:ext cx="6429420" cy="442915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000364" y="285728"/>
            <a:ext cx="50720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B050"/>
                </a:solidFill>
              </a:rPr>
              <a:t>спасатели</a:t>
            </a:r>
          </a:p>
        </p:txBody>
      </p:sp>
      <p:pic>
        <p:nvPicPr>
          <p:cNvPr id="51204" name="Picture 4" descr="Безопасности учимся с детства • Газета ЕДИНСТВО"/>
          <p:cNvPicPr>
            <a:picLocks noChangeAspect="1" noChangeArrowheads="1"/>
          </p:cNvPicPr>
          <p:nvPr/>
        </p:nvPicPr>
        <p:blipFill>
          <a:blip r:embed="rId3"/>
          <a:srcRect l="6011" t="4508" r="7836" b="9839"/>
          <a:stretch>
            <a:fillRect/>
          </a:stretch>
        </p:blipFill>
        <p:spPr bwMode="auto">
          <a:xfrm>
            <a:off x="2714612" y="928670"/>
            <a:ext cx="5572164" cy="3693178"/>
          </a:xfrm>
          <a:prstGeom prst="rect">
            <a:avLst/>
          </a:prstGeom>
          <a:noFill/>
        </p:spPr>
      </p:pic>
      <p:pic>
        <p:nvPicPr>
          <p:cNvPr id="2050" name="Picture 2" descr="Маленький моряк рисунок (56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214478" y="0"/>
            <a:ext cx="5700733" cy="71259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7" descr="C:\Users\User\Desktop\ген.jpg"/>
          <p:cNvPicPr>
            <a:picLocks noChangeAspect="1" noChangeArrowheads="1"/>
          </p:cNvPicPr>
          <p:nvPr/>
        </p:nvPicPr>
        <p:blipFill>
          <a:blip r:embed="rId2"/>
          <a:srcRect l="52593" t="6684" b="3984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714348" y="214290"/>
            <a:ext cx="8072494" cy="578647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3250" name="Picture 2" descr="Летний сезон: купаться следует только в оборудованных для этого местах |  Официальный портал органов власти Чувашской Республи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8604"/>
            <a:ext cx="7072362" cy="5304272"/>
          </a:xfrm>
          <a:prstGeom prst="rect">
            <a:avLst/>
          </a:prstGeom>
          <a:noFill/>
        </p:spPr>
      </p:pic>
      <p:pic>
        <p:nvPicPr>
          <p:cNvPr id="2050" name="Picture 2" descr="Маленький моряк рисунок (56 фото) » Рисунки для срисовки и не только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428660" y="3553992"/>
            <a:ext cx="2643206" cy="3304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User\Desktop\ге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-1000164" y="0"/>
            <a:ext cx="10501386" cy="6983422"/>
          </a:xfrm>
          <a:prstGeom prst="rect">
            <a:avLst/>
          </a:prstGeom>
          <a:noFill/>
        </p:spPr>
      </p:pic>
      <p:sp>
        <p:nvSpPr>
          <p:cNvPr id="1028" name="AutoShape 4" descr="Safety sos: стоковые векторные изображения, иллюстрации |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Safety sos: стоковые векторные изображения, иллюстрации |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8596" y="928670"/>
            <a:ext cx="4357718" cy="17859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214422"/>
            <a:ext cx="4643470" cy="178595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Будьте осторожны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на воде!</a:t>
            </a:r>
            <a:r>
              <a:rPr lang="ru-RU" sz="4900" b="1" dirty="0" smtClean="0">
                <a:solidFill>
                  <a:srgbClr val="FF0000"/>
                </a:solidFill>
              </a:rPr>
              <a:t/>
            </a:r>
            <a:br>
              <a:rPr lang="ru-RU" sz="4900" b="1" dirty="0" smtClean="0">
                <a:solidFill>
                  <a:srgbClr val="FF0000"/>
                </a:solidFill>
              </a:rPr>
            </a:br>
            <a:endParaRPr lang="ru-RU" sz="49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237</Words>
  <Application>Microsoft Office PowerPoint</Application>
  <PresentationFormat>Экран (4:3)</PresentationFormat>
  <Paragraphs>67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Викторина  «У воды без беды!» для детей старшего дошкольного возраста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Будьте осторожны  на воде!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26</cp:revision>
  <dcterms:created xsi:type="dcterms:W3CDTF">2022-03-02T21:04:11Z</dcterms:created>
  <dcterms:modified xsi:type="dcterms:W3CDTF">2024-05-15T18:47:49Z</dcterms:modified>
</cp:coreProperties>
</file>