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5" r:id="rId3"/>
    <p:sldId id="326" r:id="rId5"/>
    <p:sldId id="327" r:id="rId6"/>
    <p:sldId id="328" r:id="rId7"/>
    <p:sldId id="324" r:id="rId8"/>
    <p:sldId id="282" r:id="rId9"/>
    <p:sldId id="291" r:id="rId10"/>
    <p:sldId id="318" r:id="rId11"/>
    <p:sldId id="325" r:id="rId12"/>
    <p:sldId id="329" r:id="rId13"/>
    <p:sldId id="287" r:id="rId14"/>
    <p:sldId id="315" r:id="rId15"/>
    <p:sldId id="317" r:id="rId16"/>
    <p:sldId id="311" r:id="rId17"/>
    <p:sldId id="314" r:id="rId18"/>
    <p:sldId id="330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338" r:id="rId27"/>
    <p:sldId id="339" r:id="rId28"/>
    <p:sldId id="340" r:id="rId29"/>
    <p:sldId id="341" r:id="rId30"/>
    <p:sldId id="342" r:id="rId31"/>
  </p:sldIdLst>
  <p:sldSz cx="12192000" cy="6858000"/>
  <p:notesSz cx="6858000" cy="9144000"/>
  <p:custDataLst>
    <p:tags r:id="rId3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1612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0" autoAdjust="0"/>
    <p:restoredTop sz="93922" autoAdjust="0"/>
  </p:normalViewPr>
  <p:slideViewPr>
    <p:cSldViewPr showGuides="1">
      <p:cViewPr>
        <p:scale>
          <a:sx n="71" d="100"/>
          <a:sy n="71" d="100"/>
        </p:scale>
        <p:origin x="522" y="1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291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tags" Target="tags/tag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0EE562-E05A-4626-B3AF-5F0B868819D9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519D9-560B-443C-B598-BE18CE88D997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2f0fe2920be_0_9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5" name="Google Shape;425;g2f0fe2920be_0_9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2f0fe2920be_0_10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0" name="Google Shape;590;g2f0fe2920be_0_1080:notes"/>
          <p:cNvSpPr txBox="1">
            <a:spLocks noGrp="1"/>
          </p:cNvSpPr>
          <p:nvPr>
            <p:ph type="body" idx="1"/>
          </p:nvPr>
        </p:nvSpPr>
        <p:spPr>
          <a:xfrm>
            <a:off x="685800" y="434340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91413" rIns="91413" bIns="91413" anchor="t" anchorCtr="0">
            <a:noAutofit/>
          </a:bodyPr>
          <a:lstStyle/>
          <a:p>
            <a:endParaRPr dirty="0"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2f2de29f6bb_0_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g2f2de29f6bb_0_598:notes"/>
          <p:cNvSpPr txBox="1">
            <a:spLocks noGrp="1"/>
          </p:cNvSpPr>
          <p:nvPr>
            <p:ph type="body" idx="1"/>
          </p:nvPr>
        </p:nvSpPr>
        <p:spPr>
          <a:xfrm>
            <a:off x="685800" y="434340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91413" rIns="91413" bIns="91413" anchor="t" anchorCtr="0">
            <a:noAutofit/>
          </a:bodyPr>
          <a:lstStyle/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Комментарий Рустама: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endParaRPr dirty="0">
              <a:latin typeface="Play"/>
              <a:ea typeface="Play"/>
              <a:cs typeface="Play"/>
              <a:sym typeface="Play"/>
            </a:endParaRPr>
          </a:p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Кратко о сервисных обновлениях (чат-боты, сервисные коллабы с партнерами)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pPr marL="457200" indent="-298450">
              <a:buAutoNum type="arabicParenR"/>
            </a:pPr>
            <a:r>
              <a:rPr lang="en-US" dirty="0">
                <a:latin typeface="Play"/>
                <a:ea typeface="Play"/>
                <a:cs typeface="Play"/>
                <a:sym typeface="Play"/>
              </a:rPr>
              <a:t>Далее (другой слайд) – текст + QR на серию сервиса. Посыл: решение боли пользователя через сервис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pPr marL="457200" indent="-298450">
              <a:buAutoNum type="arabicParenR"/>
            </a:pPr>
            <a:r>
              <a:rPr lang="en-US" dirty="0">
                <a:latin typeface="Play"/>
                <a:ea typeface="Play"/>
                <a:cs typeface="Play"/>
                <a:sym typeface="Play"/>
              </a:rPr>
              <a:t>Сверка QR – что работает, что нет? На что даем QR, на что иное?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endParaRPr dirty="0">
              <a:latin typeface="Play"/>
              <a:ea typeface="Play"/>
              <a:cs typeface="Play"/>
              <a:sym typeface="Play"/>
            </a:endParaRPr>
          </a:p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QR не рабочие, все ведут на дашборд</a:t>
            </a:r>
            <a:endParaRPr dirty="0"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2f2de29f6bb_0_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g2f2de29f6bb_0_598:notes"/>
          <p:cNvSpPr txBox="1">
            <a:spLocks noGrp="1"/>
          </p:cNvSpPr>
          <p:nvPr>
            <p:ph type="body" idx="1"/>
          </p:nvPr>
        </p:nvSpPr>
        <p:spPr>
          <a:xfrm>
            <a:off x="685800" y="434340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91413" rIns="91413" bIns="91413" anchor="t" anchorCtr="0">
            <a:noAutofit/>
          </a:bodyPr>
          <a:lstStyle/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Комментарий Рустама: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endParaRPr dirty="0">
              <a:latin typeface="Play"/>
              <a:ea typeface="Play"/>
              <a:cs typeface="Play"/>
              <a:sym typeface="Play"/>
            </a:endParaRPr>
          </a:p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Кратко о сервисных обновлениях (чат-боты, сервисные коллабы с партнерами)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pPr marL="457200" indent="-298450">
              <a:buAutoNum type="arabicParenR"/>
            </a:pPr>
            <a:r>
              <a:rPr lang="en-US" dirty="0">
                <a:latin typeface="Play"/>
                <a:ea typeface="Play"/>
                <a:cs typeface="Play"/>
                <a:sym typeface="Play"/>
              </a:rPr>
              <a:t>Далее (другой слайд) – текст + QR на серию сервиса. Посыл: решение боли пользователя через сервис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pPr marL="457200" indent="-298450">
              <a:buAutoNum type="arabicParenR"/>
            </a:pPr>
            <a:r>
              <a:rPr lang="en-US" dirty="0">
                <a:latin typeface="Play"/>
                <a:ea typeface="Play"/>
                <a:cs typeface="Play"/>
                <a:sym typeface="Play"/>
              </a:rPr>
              <a:t>Сверка QR – что работает, что нет? На что даем QR, на что иное?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endParaRPr dirty="0">
              <a:latin typeface="Play"/>
              <a:ea typeface="Play"/>
              <a:cs typeface="Play"/>
              <a:sym typeface="Play"/>
            </a:endParaRPr>
          </a:p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QR не рабочие, все ведут на дашборд</a:t>
            </a:r>
            <a:endParaRPr dirty="0"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2f2de29f6bb_0_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g2f2de29f6bb_0_598:notes"/>
          <p:cNvSpPr txBox="1">
            <a:spLocks noGrp="1"/>
          </p:cNvSpPr>
          <p:nvPr>
            <p:ph type="body" idx="1"/>
          </p:nvPr>
        </p:nvSpPr>
        <p:spPr>
          <a:xfrm>
            <a:off x="685800" y="434340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91413" rIns="91413" bIns="91413" anchor="t" anchorCtr="0">
            <a:noAutofit/>
          </a:bodyPr>
          <a:lstStyle/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Комментарий Рустама: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endParaRPr dirty="0">
              <a:latin typeface="Play"/>
              <a:ea typeface="Play"/>
              <a:cs typeface="Play"/>
              <a:sym typeface="Play"/>
            </a:endParaRPr>
          </a:p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Кратко о сервисных обновлениях (чат-боты, сервисные коллабы с партнерами)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pPr marL="457200" indent="-298450">
              <a:buAutoNum type="arabicParenR"/>
            </a:pPr>
            <a:r>
              <a:rPr lang="en-US" dirty="0">
                <a:latin typeface="Play"/>
                <a:ea typeface="Play"/>
                <a:cs typeface="Play"/>
                <a:sym typeface="Play"/>
              </a:rPr>
              <a:t>Далее (другой слайд) – текст + QR на серию сервиса. Посыл: решение боли пользователя через сервис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pPr marL="457200" indent="-298450">
              <a:buAutoNum type="arabicParenR"/>
            </a:pPr>
            <a:r>
              <a:rPr lang="en-US" dirty="0">
                <a:latin typeface="Play"/>
                <a:ea typeface="Play"/>
                <a:cs typeface="Play"/>
                <a:sym typeface="Play"/>
              </a:rPr>
              <a:t>Сверка QR – что работает, что нет? На что даем QR, на что иное?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endParaRPr dirty="0">
              <a:latin typeface="Play"/>
              <a:ea typeface="Play"/>
              <a:cs typeface="Play"/>
              <a:sym typeface="Play"/>
            </a:endParaRPr>
          </a:p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QR не рабочие, все ведут на дашборд</a:t>
            </a:r>
            <a:endParaRPr dirty="0"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2f316f31f31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9" name="Google Shape;619;g2f316f31f31_0_9:notes"/>
          <p:cNvSpPr txBox="1">
            <a:spLocks noGrp="1"/>
          </p:cNvSpPr>
          <p:nvPr>
            <p:ph type="body" idx="1"/>
          </p:nvPr>
        </p:nvSpPr>
        <p:spPr>
          <a:xfrm>
            <a:off x="685800" y="434340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91413" rIns="91413" bIns="91413" anchor="t" anchorCtr="0">
            <a:noAutofit/>
          </a:bodyPr>
          <a:lstStyle/>
          <a:p>
            <a:endParaRPr dirty="0"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2f2de29f6bb_0_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g2f2de29f6bb_0_598:notes"/>
          <p:cNvSpPr txBox="1">
            <a:spLocks noGrp="1"/>
          </p:cNvSpPr>
          <p:nvPr>
            <p:ph type="body" idx="1"/>
          </p:nvPr>
        </p:nvSpPr>
        <p:spPr>
          <a:xfrm>
            <a:off x="685800" y="434340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91413" rIns="91413" bIns="91413" anchor="t" anchorCtr="0">
            <a:noAutofit/>
          </a:bodyPr>
          <a:lstStyle/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Комментарий Рустама: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endParaRPr dirty="0">
              <a:latin typeface="Play"/>
              <a:ea typeface="Play"/>
              <a:cs typeface="Play"/>
              <a:sym typeface="Play"/>
            </a:endParaRPr>
          </a:p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Кратко о сервисных обновлениях (чат-боты, сервисные коллабы с партнерами)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pPr marL="457200" indent="-298450">
              <a:buAutoNum type="arabicParenR"/>
            </a:pPr>
            <a:r>
              <a:rPr lang="en-US" dirty="0">
                <a:latin typeface="Play"/>
                <a:ea typeface="Play"/>
                <a:cs typeface="Play"/>
                <a:sym typeface="Play"/>
              </a:rPr>
              <a:t>Далее (другой слайд) – текст + QR на серию сервиса. Посыл: решение боли пользователя через сервис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pPr marL="457200" indent="-298450">
              <a:buAutoNum type="arabicParenR"/>
            </a:pPr>
            <a:r>
              <a:rPr lang="en-US" dirty="0">
                <a:latin typeface="Play"/>
                <a:ea typeface="Play"/>
                <a:cs typeface="Play"/>
                <a:sym typeface="Play"/>
              </a:rPr>
              <a:t>Сверка QR – что работает, что нет? На что даем QR, на что иное?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endParaRPr dirty="0">
              <a:latin typeface="Play"/>
              <a:ea typeface="Play"/>
              <a:cs typeface="Play"/>
              <a:sym typeface="Play"/>
            </a:endParaRPr>
          </a:p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QR не рабочие, все ведут на дашборд</a:t>
            </a:r>
            <a:endParaRPr dirty="0"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2f2de29f6bb_0_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g2f2de29f6bb_0_598:notes"/>
          <p:cNvSpPr txBox="1">
            <a:spLocks noGrp="1"/>
          </p:cNvSpPr>
          <p:nvPr>
            <p:ph type="body" idx="1"/>
          </p:nvPr>
        </p:nvSpPr>
        <p:spPr>
          <a:xfrm>
            <a:off x="685800" y="434340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91413" rIns="91413" bIns="91413" anchor="t" anchorCtr="0">
            <a:noAutofit/>
          </a:bodyPr>
          <a:lstStyle/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Комментарий Рустама: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endParaRPr dirty="0">
              <a:latin typeface="Play"/>
              <a:ea typeface="Play"/>
              <a:cs typeface="Play"/>
              <a:sym typeface="Play"/>
            </a:endParaRPr>
          </a:p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Кратко о сервисных обновлениях (чат-боты, сервисные коллабы с партнерами)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pPr marL="457200" indent="-298450">
              <a:buAutoNum type="arabicParenR"/>
            </a:pPr>
            <a:r>
              <a:rPr lang="en-US" dirty="0">
                <a:latin typeface="Play"/>
                <a:ea typeface="Play"/>
                <a:cs typeface="Play"/>
                <a:sym typeface="Play"/>
              </a:rPr>
              <a:t>Далее (другой слайд) – текст + QR на серию сервиса. Посыл: решение боли пользователя через сервис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pPr marL="457200" indent="-298450">
              <a:buAutoNum type="arabicParenR"/>
            </a:pPr>
            <a:r>
              <a:rPr lang="en-US" dirty="0">
                <a:latin typeface="Play"/>
                <a:ea typeface="Play"/>
                <a:cs typeface="Play"/>
                <a:sym typeface="Play"/>
              </a:rPr>
              <a:t>Сверка QR – что работает, что нет? На что даем QR, на что иное?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endParaRPr dirty="0">
              <a:latin typeface="Play"/>
              <a:ea typeface="Play"/>
              <a:cs typeface="Play"/>
              <a:sym typeface="Play"/>
            </a:endParaRPr>
          </a:p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QR не рабочие, все ведут на дашборд</a:t>
            </a:r>
            <a:endParaRPr dirty="0"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2f2de29f6bb_0_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g2f2de29f6bb_0_598:notes"/>
          <p:cNvSpPr txBox="1">
            <a:spLocks noGrp="1"/>
          </p:cNvSpPr>
          <p:nvPr>
            <p:ph type="body" idx="1"/>
          </p:nvPr>
        </p:nvSpPr>
        <p:spPr>
          <a:xfrm>
            <a:off x="685800" y="434340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91413" rIns="91413" bIns="91413" anchor="t" anchorCtr="0">
            <a:noAutofit/>
          </a:bodyPr>
          <a:lstStyle/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Комментарий Рустама: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endParaRPr dirty="0">
              <a:latin typeface="Play"/>
              <a:ea typeface="Play"/>
              <a:cs typeface="Play"/>
              <a:sym typeface="Play"/>
            </a:endParaRPr>
          </a:p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Кратко о сервисных обновлениях (чат-боты, сервисные коллабы с партнерами)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pPr marL="457200" indent="-298450">
              <a:buAutoNum type="arabicParenR"/>
            </a:pPr>
            <a:r>
              <a:rPr lang="en-US" dirty="0">
                <a:latin typeface="Play"/>
                <a:ea typeface="Play"/>
                <a:cs typeface="Play"/>
                <a:sym typeface="Play"/>
              </a:rPr>
              <a:t>Далее (другой слайд) – текст + QR на серию сервиса. Посыл: решение боли пользователя через сервис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pPr marL="457200" indent="-298450">
              <a:buAutoNum type="arabicParenR"/>
            </a:pPr>
            <a:r>
              <a:rPr lang="en-US" dirty="0">
                <a:latin typeface="Play"/>
                <a:ea typeface="Play"/>
                <a:cs typeface="Play"/>
                <a:sym typeface="Play"/>
              </a:rPr>
              <a:t>Сверка QR – что работает, что нет? На что даем QR, на что иное?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endParaRPr dirty="0">
              <a:latin typeface="Play"/>
              <a:ea typeface="Play"/>
              <a:cs typeface="Play"/>
              <a:sym typeface="Play"/>
            </a:endParaRPr>
          </a:p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QR не рабочие, все ведут на дашборд</a:t>
            </a:r>
            <a:endParaRPr dirty="0"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2f2de29f6bb_0_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g2f2de29f6bb_0_598:notes"/>
          <p:cNvSpPr txBox="1">
            <a:spLocks noGrp="1"/>
          </p:cNvSpPr>
          <p:nvPr>
            <p:ph type="body" idx="1"/>
          </p:nvPr>
        </p:nvSpPr>
        <p:spPr>
          <a:xfrm>
            <a:off x="685800" y="434340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91413" rIns="91413" bIns="91413" anchor="t" anchorCtr="0">
            <a:noAutofit/>
          </a:bodyPr>
          <a:lstStyle/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Комментарий Рустама: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endParaRPr dirty="0">
              <a:latin typeface="Play"/>
              <a:ea typeface="Play"/>
              <a:cs typeface="Play"/>
              <a:sym typeface="Play"/>
            </a:endParaRPr>
          </a:p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Кратко о сервисных обновлениях (чат-боты, сервисные коллабы с партнерами)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pPr marL="457200" indent="-298450">
              <a:buAutoNum type="arabicParenR"/>
            </a:pPr>
            <a:r>
              <a:rPr lang="en-US" dirty="0">
                <a:latin typeface="Play"/>
                <a:ea typeface="Play"/>
                <a:cs typeface="Play"/>
                <a:sym typeface="Play"/>
              </a:rPr>
              <a:t>Далее (другой слайд) – текст + QR на серию сервиса. Посыл: решение боли пользователя через сервис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pPr marL="457200" indent="-298450">
              <a:buAutoNum type="arabicParenR"/>
            </a:pPr>
            <a:r>
              <a:rPr lang="en-US" dirty="0">
                <a:latin typeface="Play"/>
                <a:ea typeface="Play"/>
                <a:cs typeface="Play"/>
                <a:sym typeface="Play"/>
              </a:rPr>
              <a:t>Сверка QR – что работает, что нет? На что даем QR, на что иное?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endParaRPr dirty="0">
              <a:latin typeface="Play"/>
              <a:ea typeface="Play"/>
              <a:cs typeface="Play"/>
              <a:sym typeface="Play"/>
            </a:endParaRPr>
          </a:p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QR не рабочие, все ведут на дашборд</a:t>
            </a:r>
            <a:endParaRPr dirty="0"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2f2de29f6bb_0_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g2f2de29f6bb_0_598:notes"/>
          <p:cNvSpPr txBox="1">
            <a:spLocks noGrp="1"/>
          </p:cNvSpPr>
          <p:nvPr>
            <p:ph type="body" idx="1"/>
          </p:nvPr>
        </p:nvSpPr>
        <p:spPr>
          <a:xfrm>
            <a:off x="685800" y="434340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91413" rIns="91413" bIns="91413" anchor="t" anchorCtr="0">
            <a:noAutofit/>
          </a:bodyPr>
          <a:lstStyle/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Комментарий Рустама: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endParaRPr dirty="0">
              <a:latin typeface="Play"/>
              <a:ea typeface="Play"/>
              <a:cs typeface="Play"/>
              <a:sym typeface="Play"/>
            </a:endParaRPr>
          </a:p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Кратко о сервисных обновлениях (чат-боты, сервисные коллабы с партнерами)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pPr marL="457200" indent="-298450">
              <a:buAutoNum type="arabicParenR"/>
            </a:pPr>
            <a:r>
              <a:rPr lang="en-US" dirty="0">
                <a:latin typeface="Play"/>
                <a:ea typeface="Play"/>
                <a:cs typeface="Play"/>
                <a:sym typeface="Play"/>
              </a:rPr>
              <a:t>Далее (другой слайд) – текст + QR на серию сервиса. Посыл: решение боли пользователя через сервис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pPr marL="457200" indent="-298450">
              <a:buAutoNum type="arabicParenR"/>
            </a:pPr>
            <a:r>
              <a:rPr lang="en-US" dirty="0">
                <a:latin typeface="Play"/>
                <a:ea typeface="Play"/>
                <a:cs typeface="Play"/>
                <a:sym typeface="Play"/>
              </a:rPr>
              <a:t>Сверка QR – что работает, что нет? На что даем QR, на что иное?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endParaRPr dirty="0">
              <a:latin typeface="Play"/>
              <a:ea typeface="Play"/>
              <a:cs typeface="Play"/>
              <a:sym typeface="Play"/>
            </a:endParaRPr>
          </a:p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QR не рабочие, все ведут на дашборд</a:t>
            </a:r>
            <a:endParaRPr dirty="0"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2f2de29f6bb_0_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g2f2de29f6bb_0_598:notes"/>
          <p:cNvSpPr txBox="1">
            <a:spLocks noGrp="1"/>
          </p:cNvSpPr>
          <p:nvPr>
            <p:ph type="body" idx="1"/>
          </p:nvPr>
        </p:nvSpPr>
        <p:spPr>
          <a:xfrm>
            <a:off x="685800" y="434340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91413" rIns="91413" bIns="91413" anchor="t" anchorCtr="0">
            <a:noAutofit/>
          </a:bodyPr>
          <a:lstStyle/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Комментарий Рустама: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endParaRPr dirty="0">
              <a:latin typeface="Play"/>
              <a:ea typeface="Play"/>
              <a:cs typeface="Play"/>
              <a:sym typeface="Play"/>
            </a:endParaRPr>
          </a:p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Кратко о сервисных обновлениях (чат-боты, сервисные коллабы с партнерами)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pPr marL="457200" indent="-298450">
              <a:buAutoNum type="arabicParenR"/>
            </a:pPr>
            <a:r>
              <a:rPr lang="en-US" dirty="0">
                <a:latin typeface="Play"/>
                <a:ea typeface="Play"/>
                <a:cs typeface="Play"/>
                <a:sym typeface="Play"/>
              </a:rPr>
              <a:t>Далее (другой слайд) – текст + QR на серию сервиса. Посыл: решение боли пользователя через сервис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pPr marL="457200" indent="-298450">
              <a:buAutoNum type="arabicParenR"/>
            </a:pPr>
            <a:r>
              <a:rPr lang="en-US" dirty="0">
                <a:latin typeface="Play"/>
                <a:ea typeface="Play"/>
                <a:cs typeface="Play"/>
                <a:sym typeface="Play"/>
              </a:rPr>
              <a:t>Сверка QR – что работает, что нет? На что даем QR, на что иное?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endParaRPr dirty="0">
              <a:latin typeface="Play"/>
              <a:ea typeface="Play"/>
              <a:cs typeface="Play"/>
              <a:sym typeface="Play"/>
            </a:endParaRPr>
          </a:p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QR не рабочие, все ведут на дашборд</a:t>
            </a:r>
            <a:endParaRPr dirty="0"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2f2de29f6bb_0_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g2f2de29f6bb_0_598:notes"/>
          <p:cNvSpPr txBox="1">
            <a:spLocks noGrp="1"/>
          </p:cNvSpPr>
          <p:nvPr>
            <p:ph type="body" idx="1"/>
          </p:nvPr>
        </p:nvSpPr>
        <p:spPr>
          <a:xfrm>
            <a:off x="685800" y="434340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3" tIns="91413" rIns="91413" bIns="91413" anchor="t" anchorCtr="0">
            <a:noAutofit/>
          </a:bodyPr>
          <a:lstStyle/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Комментарий Рустама: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endParaRPr dirty="0">
              <a:latin typeface="Play"/>
              <a:ea typeface="Play"/>
              <a:cs typeface="Play"/>
              <a:sym typeface="Play"/>
            </a:endParaRPr>
          </a:p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Кратко о сервисных обновлениях (чат-боты, сервисные коллабы с партнерами)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pPr marL="457200" indent="-298450">
              <a:buAutoNum type="arabicParenR"/>
            </a:pPr>
            <a:r>
              <a:rPr lang="en-US" dirty="0">
                <a:latin typeface="Play"/>
                <a:ea typeface="Play"/>
                <a:cs typeface="Play"/>
                <a:sym typeface="Play"/>
              </a:rPr>
              <a:t>Далее (другой слайд) – текст + QR на серию сервиса. Посыл: решение боли пользователя через сервис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pPr marL="457200" indent="-298450">
              <a:buAutoNum type="arabicParenR"/>
            </a:pPr>
            <a:r>
              <a:rPr lang="en-US" dirty="0">
                <a:latin typeface="Play"/>
                <a:ea typeface="Play"/>
                <a:cs typeface="Play"/>
                <a:sym typeface="Play"/>
              </a:rPr>
              <a:t>Сверка QR – что работает, что нет? На что даем QR, на что иное?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endParaRPr dirty="0">
              <a:latin typeface="Play"/>
              <a:ea typeface="Play"/>
              <a:cs typeface="Play"/>
              <a:sym typeface="Play"/>
            </a:endParaRPr>
          </a:p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QR не рабочие, все ведут на дашборд</a:t>
            </a:r>
            <a:endParaRPr dirty="0"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2f2de29f6bb_0_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g2f2de29f6bb_0_598:notes"/>
          <p:cNvSpPr txBox="1">
            <a:spLocks noGrp="1"/>
          </p:cNvSpPr>
          <p:nvPr>
            <p:ph type="body" idx="1"/>
          </p:nvPr>
        </p:nvSpPr>
        <p:spPr>
          <a:xfrm>
            <a:off x="685800" y="4343403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0" tIns="91410" rIns="91410" bIns="91410" anchor="t" anchorCtr="0">
            <a:noAutofit/>
          </a:bodyPr>
          <a:lstStyle/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Комментарий Рустама: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endParaRPr dirty="0">
              <a:latin typeface="Play"/>
              <a:ea typeface="Play"/>
              <a:cs typeface="Play"/>
              <a:sym typeface="Play"/>
            </a:endParaRPr>
          </a:p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Кратко о сервисных обновлениях (чат-боты, сервисные коллабы с партнерами)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pPr marL="457200" indent="-298450">
              <a:buAutoNum type="arabicParenR"/>
            </a:pPr>
            <a:r>
              <a:rPr lang="en-US" dirty="0">
                <a:latin typeface="Play"/>
                <a:ea typeface="Play"/>
                <a:cs typeface="Play"/>
                <a:sym typeface="Play"/>
              </a:rPr>
              <a:t>Далее (другой слайд) – текст + QR на серию сервиса. Посыл: решение боли пользователя через сервис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pPr marL="457200" indent="-298450">
              <a:buAutoNum type="arabicParenR"/>
            </a:pPr>
            <a:r>
              <a:rPr lang="en-US" dirty="0">
                <a:latin typeface="Play"/>
                <a:ea typeface="Play"/>
                <a:cs typeface="Play"/>
                <a:sym typeface="Play"/>
              </a:rPr>
              <a:t>Сверка QR – что работает, что нет? На что даем QR, на что иное? </a:t>
            </a:r>
            <a:endParaRPr dirty="0">
              <a:latin typeface="Play"/>
              <a:ea typeface="Play"/>
              <a:cs typeface="Play"/>
              <a:sym typeface="Play"/>
            </a:endParaRPr>
          </a:p>
          <a:p>
            <a:endParaRPr dirty="0">
              <a:latin typeface="Play"/>
              <a:ea typeface="Play"/>
              <a:cs typeface="Play"/>
              <a:sym typeface="Play"/>
            </a:endParaRPr>
          </a:p>
          <a:p>
            <a:r>
              <a:rPr lang="en-US" dirty="0">
                <a:latin typeface="Play"/>
                <a:ea typeface="Play"/>
                <a:cs typeface="Play"/>
                <a:sym typeface="Play"/>
              </a:rPr>
              <a:t>QR не рабочие, все ведут на дашборд</a:t>
            </a:r>
            <a:endParaRPr dirty="0"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ый треугольник 5"/>
          <p:cNvSpPr/>
          <p:nvPr userDrawn="1"/>
        </p:nvSpPr>
        <p:spPr>
          <a:xfrm>
            <a:off x="0" y="4788000"/>
            <a:ext cx="1932000" cy="2070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290513" y="233363"/>
            <a:ext cx="5805487" cy="6480175"/>
          </a:xfrm>
        </p:spPr>
        <p:txBody>
          <a:bodyPr/>
          <a:lstStyle/>
          <a:p>
            <a:endParaRPr lang="ru-RU"/>
          </a:p>
        </p:txBody>
      </p: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1"/>
          </p:nvPr>
        </p:nvSpPr>
        <p:spPr>
          <a:xfrm>
            <a:off x="3935413" y="2528888"/>
            <a:ext cx="7426325" cy="2384425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  <a:p>
            <a:pPr lvl="3"/>
            <a:r>
              <a:rPr lang="ru-RU" dirty="0"/>
              <a:t>Четвертый уровень</a:t>
            </a:r>
            <a:endParaRPr lang="ru-RU" dirty="0"/>
          </a:p>
          <a:p>
            <a:pPr lvl="4"/>
            <a:r>
              <a:rPr lang="ru-RU" dirty="0"/>
              <a:t>Пятый уровень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ый треугольник 6"/>
          <p:cNvSpPr/>
          <p:nvPr userDrawn="1"/>
        </p:nvSpPr>
        <p:spPr>
          <a:xfrm>
            <a:off x="0" y="4788000"/>
            <a:ext cx="1932000" cy="2070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ый треугольник 6"/>
          <p:cNvSpPr/>
          <p:nvPr userDrawn="1"/>
        </p:nvSpPr>
        <p:spPr>
          <a:xfrm rot="16200000">
            <a:off x="10191000" y="4857000"/>
            <a:ext cx="1932000" cy="2070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189000"/>
            <a:ext cx="11946000" cy="1141516"/>
          </a:xfrm>
        </p:spPr>
        <p:txBody>
          <a:bodyPr/>
          <a:lstStyle/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16" name="Рисунок 6"/>
          <p:cNvSpPr>
            <a:spLocks noGrp="1"/>
          </p:cNvSpPr>
          <p:nvPr>
            <p:ph type="pic" sz="quarter" idx="12"/>
          </p:nvPr>
        </p:nvSpPr>
        <p:spPr>
          <a:xfrm>
            <a:off x="6726000" y="2079000"/>
            <a:ext cx="5220000" cy="4230000"/>
          </a:xfrm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189000"/>
            <a:ext cx="11946000" cy="1141516"/>
          </a:xfrm>
        </p:spPr>
        <p:txBody>
          <a:bodyPr/>
          <a:lstStyle/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16" name="Рисунок 6"/>
          <p:cNvSpPr>
            <a:spLocks noGrp="1"/>
          </p:cNvSpPr>
          <p:nvPr>
            <p:ph type="pic" sz="quarter" idx="12"/>
          </p:nvPr>
        </p:nvSpPr>
        <p:spPr>
          <a:xfrm>
            <a:off x="516000" y="2034000"/>
            <a:ext cx="5220000" cy="4230000"/>
          </a:xfrm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0" y="1719263"/>
            <a:ext cx="12192000" cy="5138737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B055-54BE-42A4-8DC8-10ED2ADEA08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44EC-30F4-4546-BA0E-14E28119766D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2450" y="6772425"/>
            <a:ext cx="12192000" cy="9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0" y="49500"/>
            <a:ext cx="2844750" cy="274500"/>
            <a:chOff x="5228062" y="49500"/>
            <a:chExt cx="2844750" cy="274500"/>
          </a:xfrm>
          <a:solidFill>
            <a:schemeClr val="tx2"/>
          </a:solidFill>
        </p:grpSpPr>
        <p:sp>
          <p:nvSpPr>
            <p:cNvPr id="10" name="Прямоугольник 9"/>
            <p:cNvSpPr/>
            <p:nvPr userDrawn="1"/>
          </p:nvSpPr>
          <p:spPr>
            <a:xfrm>
              <a:off x="5228062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Блок-схема: объединение 10"/>
            <p:cNvSpPr/>
            <p:nvPr userDrawn="1"/>
          </p:nvSpPr>
          <p:spPr>
            <a:xfrm>
              <a:off x="7465312" y="49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 userDrawn="1"/>
        </p:nvGrpSpPr>
        <p:grpSpPr>
          <a:xfrm>
            <a:off x="9382650" y="6596925"/>
            <a:ext cx="2844750" cy="274500"/>
            <a:chOff x="9347250" y="6571200"/>
            <a:chExt cx="2844750" cy="274500"/>
          </a:xfrm>
          <a:solidFill>
            <a:schemeClr val="tx2"/>
          </a:solidFill>
        </p:grpSpPr>
        <p:sp>
          <p:nvSpPr>
            <p:cNvPr id="13" name="Прямоугольник 12"/>
            <p:cNvSpPr/>
            <p:nvPr userDrawn="1"/>
          </p:nvSpPr>
          <p:spPr>
            <a:xfrm>
              <a:off x="9651000" y="65712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Блок-схема: объединение 13"/>
            <p:cNvSpPr/>
            <p:nvPr userDrawn="1"/>
          </p:nvSpPr>
          <p:spPr>
            <a:xfrm rot="10800000">
              <a:off x="9347250" y="65712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" name="Текст 18"/>
          <p:cNvSpPr>
            <a:spLocks noGrp="1"/>
          </p:cNvSpPr>
          <p:nvPr>
            <p:ph type="body" sz="quarter" idx="14"/>
          </p:nvPr>
        </p:nvSpPr>
        <p:spPr>
          <a:xfrm>
            <a:off x="838200" y="2033588"/>
            <a:ext cx="10444163" cy="404971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  <a:p>
            <a:pPr lvl="3"/>
            <a:r>
              <a:rPr lang="ru-RU" dirty="0"/>
              <a:t>Четвертый уровень</a:t>
            </a:r>
            <a:endParaRPr lang="ru-RU" dirty="0"/>
          </a:p>
          <a:p>
            <a:pPr lvl="4"/>
            <a:r>
              <a:rPr lang="ru-RU" dirty="0"/>
              <a:t>Пятый уровень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16" name="Текст 18"/>
          <p:cNvSpPr>
            <a:spLocks noGrp="1"/>
          </p:cNvSpPr>
          <p:nvPr>
            <p:ph type="body" sz="quarter" idx="14"/>
          </p:nvPr>
        </p:nvSpPr>
        <p:spPr>
          <a:xfrm>
            <a:off x="838200" y="2033588"/>
            <a:ext cx="10444163" cy="404971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  <a:p>
            <a:pPr lvl="3"/>
            <a:r>
              <a:rPr lang="ru-RU" dirty="0"/>
              <a:t>Четвертый уровень</a:t>
            </a:r>
            <a:endParaRPr lang="ru-RU" dirty="0"/>
          </a:p>
          <a:p>
            <a:pPr lvl="4"/>
            <a:r>
              <a:rPr lang="ru-RU" dirty="0"/>
              <a:t>Пятый уровень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75900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9347250" y="37980"/>
            <a:ext cx="2844750" cy="286020"/>
            <a:chOff x="9347250" y="37980"/>
            <a:chExt cx="2844750" cy="286020"/>
          </a:xfrm>
          <a:solidFill>
            <a:schemeClr val="accent1"/>
          </a:solidFill>
        </p:grpSpPr>
        <p:sp>
          <p:nvSpPr>
            <p:cNvPr id="13" name="Прямоугольник 12"/>
            <p:cNvSpPr/>
            <p:nvPr userDrawn="1"/>
          </p:nvSpPr>
          <p:spPr>
            <a:xfrm>
              <a:off x="9651000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4" name="Блок-схема: объединение 13"/>
            <p:cNvSpPr/>
            <p:nvPr userDrawn="1"/>
          </p:nvSpPr>
          <p:spPr>
            <a:xfrm>
              <a:off x="9347250" y="3798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</p:grpSp>
      <p:grpSp>
        <p:nvGrpSpPr>
          <p:cNvPr id="15" name="Группа 14"/>
          <p:cNvGrpSpPr/>
          <p:nvPr userDrawn="1"/>
        </p:nvGrpSpPr>
        <p:grpSpPr>
          <a:xfrm>
            <a:off x="-35250" y="6583500"/>
            <a:ext cx="2844750" cy="274500"/>
            <a:chOff x="-35250" y="6583500"/>
            <a:chExt cx="2844750" cy="274500"/>
          </a:xfrm>
          <a:solidFill>
            <a:schemeClr val="accent1"/>
          </a:solidFill>
        </p:grpSpPr>
        <p:sp>
          <p:nvSpPr>
            <p:cNvPr id="16" name="Прямоугольник 15"/>
            <p:cNvSpPr/>
            <p:nvPr userDrawn="1"/>
          </p:nvSpPr>
          <p:spPr>
            <a:xfrm>
              <a:off x="-35250" y="6583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7" name="Блок-схема: объединение 16"/>
            <p:cNvSpPr/>
            <p:nvPr userDrawn="1"/>
          </p:nvSpPr>
          <p:spPr>
            <a:xfrm rot="10800000">
              <a:off x="2202000" y="6583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838200" y="2124075"/>
            <a:ext cx="10515600" cy="15303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  <a:p>
            <a:pPr lvl="3"/>
            <a:r>
              <a:rPr lang="ru-RU" dirty="0"/>
              <a:t>Четвертый уровень</a:t>
            </a:r>
            <a:endParaRPr lang="ru-RU" dirty="0"/>
          </a:p>
          <a:p>
            <a:pPr lvl="4"/>
            <a:r>
              <a:rPr lang="ru-RU" dirty="0"/>
              <a:t>Пятый уровень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 header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121897" tIns="121897" rIns="121897" bIns="121897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/>
        </p:txBody>
      </p:sp>
      <p:sp>
        <p:nvSpPr>
          <p:cNvPr id="174" name="Google Shape;174;p2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21897" tIns="121897" rIns="121897" bIns="121897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с изображением">
  <p:cSld name="Титульный слайд с изображением">
    <p:bg>
      <p:bgPr>
        <a:gradFill>
          <a:gsLst>
            <a:gs pos="0">
              <a:srgbClr val="3549FF"/>
            </a:gs>
            <a:gs pos="50000">
              <a:srgbClr val="8742EE"/>
            </a:gs>
            <a:gs pos="100000">
              <a:srgbClr val="DD42EE"/>
            </a:gs>
          </a:gsLst>
          <a:lin ang="18900044" scaled="0"/>
        </a:gra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1"/>
          <p:cNvSpPr txBox="1">
            <a:spLocks noGrp="1"/>
          </p:cNvSpPr>
          <p:nvPr>
            <p:ph type="ctrTitle"/>
          </p:nvPr>
        </p:nvSpPr>
        <p:spPr>
          <a:xfrm>
            <a:off x="736067" y="717833"/>
            <a:ext cx="5984000" cy="19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 Medium"/>
              <a:buNone/>
              <a:defRPr sz="4800" b="0" i="0" u="none" strike="noStrike" cap="non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 panose="020B0604020202020204"/>
              <a:buNone/>
              <a:defRPr sz="60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 panose="020B0604020202020204"/>
              <a:buNone/>
              <a:defRPr sz="60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 panose="020B0604020202020204"/>
              <a:buNone/>
              <a:defRPr sz="60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 panose="020B0604020202020204"/>
              <a:buNone/>
              <a:defRPr sz="60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 panose="020B0604020202020204"/>
              <a:buNone/>
              <a:defRPr sz="60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 panose="020B0604020202020204"/>
              <a:buNone/>
              <a:defRPr sz="60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 panose="020B0604020202020204"/>
              <a:buNone/>
              <a:defRPr sz="60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 panose="020B0604020202020204"/>
              <a:buNone/>
              <a:defRPr sz="60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15" name="Google Shape;115;p11"/>
          <p:cNvSpPr txBox="1">
            <a:spLocks noGrp="1"/>
          </p:cNvSpPr>
          <p:nvPr>
            <p:ph type="subTitle" idx="1"/>
          </p:nvPr>
        </p:nvSpPr>
        <p:spPr>
          <a:xfrm>
            <a:off x="736067" y="3000000"/>
            <a:ext cx="5984000" cy="7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 sz="1900" b="0" i="0" u="none" strike="noStrike" cap="non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"/>
              <a:buNone/>
              <a:defRPr sz="2400" b="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"/>
              <a:buNone/>
              <a:defRPr sz="2400" b="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"/>
              <a:buNone/>
              <a:defRPr sz="2400" b="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"/>
              <a:buNone/>
              <a:defRPr sz="2400" b="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"/>
              <a:buNone/>
              <a:defRPr sz="2400" b="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"/>
              <a:buNone/>
              <a:defRPr sz="2400" b="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"/>
              <a:buNone/>
              <a:defRPr sz="2400" b="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"/>
              <a:buNone/>
              <a:defRPr sz="2400" b="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16" name="Google Shape;116;p11"/>
          <p:cNvSpPr>
            <a:spLocks noGrp="1"/>
          </p:cNvSpPr>
          <p:nvPr>
            <p:ph type="pic" idx="2"/>
          </p:nvPr>
        </p:nvSpPr>
        <p:spPr>
          <a:xfrm>
            <a:off x="7920000" y="737400"/>
            <a:ext cx="3600000" cy="5502800"/>
          </a:xfrm>
          <a:prstGeom prst="roundRect">
            <a:avLst>
              <a:gd name="adj" fmla="val 10642"/>
            </a:avLst>
          </a:prstGeom>
          <a:noFill/>
          <a:ln>
            <a:noFill/>
          </a:ln>
        </p:spPr>
      </p:sp>
      <p:sp>
        <p:nvSpPr>
          <p:cNvPr id="117" name="Google Shape;117;p11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фото">
  <p:cSld name="1 фото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8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15" name="Google Shape;215;p38"/>
          <p:cNvSpPr txBox="1">
            <a:spLocks noGrp="1"/>
          </p:cNvSpPr>
          <p:nvPr>
            <p:ph type="ftr" idx="11"/>
          </p:nvPr>
        </p:nvSpPr>
        <p:spPr>
          <a:xfrm>
            <a:off x="671515" y="167981"/>
            <a:ext cx="4662800" cy="2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699" rIns="91431" bIns="45699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5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5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5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5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5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5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5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500"/>
            </a:lvl9pPr>
          </a:lstStyle>
          <a:p/>
        </p:txBody>
      </p:sp>
      <p:sp>
        <p:nvSpPr>
          <p:cNvPr id="216" name="Google Shape;216;p38"/>
          <p:cNvSpPr txBox="1">
            <a:spLocks noGrp="1"/>
          </p:cNvSpPr>
          <p:nvPr>
            <p:ph type="title"/>
          </p:nvPr>
        </p:nvSpPr>
        <p:spPr>
          <a:xfrm>
            <a:off x="677335" y="692151"/>
            <a:ext cx="4662800" cy="10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Play"/>
              <a:buNone/>
              <a:defRPr>
                <a:solidFill>
                  <a:schemeClr val="accen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7" name="Google Shape;217;p38"/>
          <p:cNvSpPr txBox="1">
            <a:spLocks noGrp="1"/>
          </p:cNvSpPr>
          <p:nvPr>
            <p:ph type="body" idx="1"/>
          </p:nvPr>
        </p:nvSpPr>
        <p:spPr>
          <a:xfrm>
            <a:off x="671515" y="2018599"/>
            <a:ext cx="4649600" cy="41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600" lvl="0" indent="-304800" algn="l" rtl="0">
              <a:lnSpc>
                <a:spcPct val="110000"/>
              </a:lnSpc>
              <a:spcBef>
                <a:spcPts val="106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1219200" lvl="1" indent="-423545" algn="l" rtl="0">
              <a:lnSpc>
                <a:spcPct val="110000"/>
              </a:lnSpc>
              <a:spcBef>
                <a:spcPts val="535"/>
              </a:spcBef>
              <a:spcAft>
                <a:spcPts val="0"/>
              </a:spcAft>
              <a:buSzPts val="1400"/>
              <a:buChar char="•"/>
              <a:defRPr/>
            </a:lvl2pPr>
            <a:lvl3pPr marL="1828800" lvl="2" indent="-423545" algn="l" rtl="0">
              <a:lnSpc>
                <a:spcPct val="110000"/>
              </a:lnSpc>
              <a:spcBef>
                <a:spcPts val="535"/>
              </a:spcBef>
              <a:spcAft>
                <a:spcPts val="0"/>
              </a:spcAft>
              <a:buClr>
                <a:schemeClr val="dk1"/>
              </a:buClr>
              <a:buSzPts val="1400"/>
              <a:buChar char="−"/>
              <a:defRPr/>
            </a:lvl3pPr>
            <a:lvl4pPr marL="2438400" lvl="3" indent="-423545" algn="l" rtl="0">
              <a:lnSpc>
                <a:spcPct val="90000"/>
              </a:lnSpc>
              <a:spcBef>
                <a:spcPts val="53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8000" lvl="4" indent="-423545" algn="l" rtl="0">
              <a:lnSpc>
                <a:spcPct val="90000"/>
              </a:lnSpc>
              <a:spcBef>
                <a:spcPts val="53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600" lvl="5" indent="-423545" algn="l" rtl="0">
              <a:lnSpc>
                <a:spcPct val="90000"/>
              </a:lnSpc>
              <a:spcBef>
                <a:spcPts val="53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200" lvl="6" indent="-423545" algn="l" rtl="0">
              <a:lnSpc>
                <a:spcPct val="90000"/>
              </a:lnSpc>
              <a:spcBef>
                <a:spcPts val="53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800" lvl="7" indent="-423545" algn="l" rtl="0">
              <a:lnSpc>
                <a:spcPct val="90000"/>
              </a:lnSpc>
              <a:spcBef>
                <a:spcPts val="53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400" lvl="8" indent="-423545" algn="l" rtl="0">
              <a:lnSpc>
                <a:spcPct val="90000"/>
              </a:lnSpc>
              <a:spcBef>
                <a:spcPts val="53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7" Type="http://schemas.openxmlformats.org/officeDocument/2006/relationships/theme" Target="../theme/theme1.xml"/><Relationship Id="rId26" Type="http://schemas.openxmlformats.org/officeDocument/2006/relationships/image" Target="../media/image2.png"/><Relationship Id="rId25" Type="http://schemas.openxmlformats.org/officeDocument/2006/relationships/hyperlink" Target="https://presentation-creation.ru/" TargetMode="Externa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5B055-54BE-42A4-8DC8-10ED2ADEA08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444EC-30F4-4546-BA0E-14E28119766D}" type="slidenum">
              <a:rPr lang="ru-RU" smtClean="0"/>
            </a:fld>
            <a:endParaRPr lang="ru-RU"/>
          </a:p>
        </p:txBody>
      </p:sp>
      <p:pic>
        <p:nvPicPr>
          <p:cNvPr id="7" name="Рисунок 6">
            <a:hlinkClick r:id="rId25"/>
          </p:cNvPr>
          <p:cNvPicPr>
            <a:picLocks noChangeAspect="1"/>
          </p:cNvPicPr>
          <p:nvPr userDrawn="1"/>
        </p:nvPicPr>
        <p:blipFill>
          <a:blip r:embed="rId26" cstate="print"/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3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image" Target="../media/image8.png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3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2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5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3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3.xml"/><Relationship Id="rId4" Type="http://schemas.openxmlformats.org/officeDocument/2006/relationships/image" Target="../media/image35.jpeg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3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3.xml"/><Relationship Id="rId4" Type="http://schemas.openxmlformats.org/officeDocument/2006/relationships/image" Target="../media/image54.png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3.xml"/><Relationship Id="rId4" Type="http://schemas.openxmlformats.org/officeDocument/2006/relationships/image" Target="../media/image56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23.xml"/><Relationship Id="rId7" Type="http://schemas.openxmlformats.org/officeDocument/2006/relationships/image" Target="../media/image61.png"/><Relationship Id="rId6" Type="http://schemas.openxmlformats.org/officeDocument/2006/relationships/image" Target="../media/image27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23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23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3.xml"/><Relationship Id="rId4" Type="http://schemas.openxmlformats.org/officeDocument/2006/relationships/image" Target="../media/image75.png"/><Relationship Id="rId3" Type="http://schemas.openxmlformats.org/officeDocument/2006/relationships/image" Target="../media/image21.png"/><Relationship Id="rId2" Type="http://schemas.openxmlformats.org/officeDocument/2006/relationships/image" Target="../media/image74.png"/><Relationship Id="rId1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23.xml"/><Relationship Id="rId5" Type="http://schemas.openxmlformats.org/officeDocument/2006/relationships/image" Target="../media/image79.png"/><Relationship Id="rId4" Type="http://schemas.openxmlformats.org/officeDocument/2006/relationships/image" Target="../media/image78.jpeg"/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23.xml"/><Relationship Id="rId7" Type="http://schemas.openxmlformats.org/officeDocument/2006/relationships/image" Target="../media/image85.png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23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Relationship Id="rId3" Type="http://schemas.openxmlformats.org/officeDocument/2006/relationships/image" Target="../media/image86.png"/><Relationship Id="rId2" Type="http://schemas.openxmlformats.org/officeDocument/2006/relationships/image" Target="../media/image68.png"/><Relationship Id="rId1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23.xml"/><Relationship Id="rId6" Type="http://schemas.openxmlformats.org/officeDocument/2006/relationships/image" Target="../media/image94.jpeg"/><Relationship Id="rId5" Type="http://schemas.openxmlformats.org/officeDocument/2006/relationships/image" Target="../media/image93.GIF"/><Relationship Id="rId4" Type="http://schemas.openxmlformats.org/officeDocument/2006/relationships/image" Target="../media/image92.jpeg"/><Relationship Id="rId3" Type="http://schemas.openxmlformats.org/officeDocument/2006/relationships/image" Target="../media/image21.png"/><Relationship Id="rId2" Type="http://schemas.openxmlformats.org/officeDocument/2006/relationships/image" Target="../media/image91.jpeg"/><Relationship Id="rId1" Type="http://schemas.openxmlformats.org/officeDocument/2006/relationships/image" Target="../media/image90.jpe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3.xml"/><Relationship Id="rId4" Type="http://schemas.openxmlformats.org/officeDocument/2006/relationships/image" Target="../media/image98.jpeg"/><Relationship Id="rId3" Type="http://schemas.openxmlformats.org/officeDocument/2006/relationships/image" Target="../media/image97.jpeg"/><Relationship Id="rId2" Type="http://schemas.openxmlformats.org/officeDocument/2006/relationships/image" Target="../media/image96.png"/><Relationship Id="rId1" Type="http://schemas.openxmlformats.org/officeDocument/2006/relationships/image" Target="../media/image9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9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0"/>
          <p:cNvSpPr txBox="1">
            <a:spLocks noGrp="1"/>
          </p:cNvSpPr>
          <p:nvPr>
            <p:ph type="ctrTitle"/>
          </p:nvPr>
        </p:nvSpPr>
        <p:spPr>
          <a:xfrm>
            <a:off x="827802" y="644662"/>
            <a:ext cx="8136904" cy="2454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3200" b="1" dirty="0" smtClean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Опыт работы </a:t>
            </a:r>
            <a:br>
              <a:rPr lang="en-US" sz="3200" b="1" dirty="0" smtClean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r>
              <a:rPr lang="en-US" sz="3200" b="1" dirty="0" smtClean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МДОУ д/с № 63 «Звёздочка» </a:t>
            </a:r>
            <a:br>
              <a:rPr lang="en-US" sz="3200" b="1" dirty="0" smtClean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r>
              <a:rPr lang="en-US" sz="3200" b="1" dirty="0" smtClean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г.Волжский Волгоградской области </a:t>
            </a:r>
            <a:br>
              <a:rPr lang="en-US" sz="3200" b="1" dirty="0" smtClean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r>
              <a:rPr lang="en-US" sz="3200" b="1" dirty="0" smtClean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 платформе</a:t>
            </a:r>
            <a:br>
              <a:rPr lang="en-US" sz="3600" b="1" dirty="0" smtClean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r>
              <a:rPr lang="en-US" sz="4400" b="1" dirty="0" smtClean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br>
              <a:rPr lang="en-US" sz="96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br>
              <a:rPr lang="en-US" sz="2000" b="1" dirty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endParaRPr sz="2000" b="1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9" name="Google Shape;368;p47"/>
          <p:cNvGrpSpPr/>
          <p:nvPr/>
        </p:nvGrpSpPr>
        <p:grpSpPr>
          <a:xfrm>
            <a:off x="852664" y="2852936"/>
            <a:ext cx="5976664" cy="1447551"/>
            <a:chOff x="1415928" y="586020"/>
            <a:chExt cx="3494418" cy="709822"/>
          </a:xfrm>
        </p:grpSpPr>
        <p:sp>
          <p:nvSpPr>
            <p:cNvPr id="10" name="Google Shape;369;p47"/>
            <p:cNvSpPr/>
            <p:nvPr/>
          </p:nvSpPr>
          <p:spPr>
            <a:xfrm>
              <a:off x="2415484" y="646441"/>
              <a:ext cx="2494862" cy="588979"/>
            </a:xfrm>
            <a:custGeom>
              <a:avLst/>
              <a:gdLst/>
              <a:ahLst/>
              <a:cxnLst/>
              <a:rect l="l" t="t" r="r" b="b"/>
              <a:pathLst>
                <a:path w="1858370" h="438718" extrusionOk="0">
                  <a:moveTo>
                    <a:pt x="132768" y="344711"/>
                  </a:moveTo>
                  <a:cubicBezTo>
                    <a:pt x="186842" y="344711"/>
                    <a:pt x="238014" y="316750"/>
                    <a:pt x="256854" y="261802"/>
                  </a:cubicBezTo>
                  <a:lnTo>
                    <a:pt x="195523" y="251678"/>
                  </a:lnTo>
                  <a:cubicBezTo>
                    <a:pt x="184423" y="271898"/>
                    <a:pt x="162708" y="285405"/>
                    <a:pt x="136127" y="285405"/>
                  </a:cubicBezTo>
                  <a:cubicBezTo>
                    <a:pt x="96539" y="285405"/>
                    <a:pt x="68050" y="255522"/>
                    <a:pt x="68050" y="213594"/>
                  </a:cubicBezTo>
                  <a:cubicBezTo>
                    <a:pt x="68050" y="171638"/>
                    <a:pt x="96539" y="141755"/>
                    <a:pt x="136127" y="141755"/>
                  </a:cubicBezTo>
                  <a:cubicBezTo>
                    <a:pt x="162197" y="141755"/>
                    <a:pt x="183940" y="155262"/>
                    <a:pt x="193588" y="175969"/>
                  </a:cubicBezTo>
                  <a:lnTo>
                    <a:pt x="254919" y="165846"/>
                  </a:lnTo>
                  <a:cubicBezTo>
                    <a:pt x="237047" y="111385"/>
                    <a:pt x="188777" y="82476"/>
                    <a:pt x="132768" y="82476"/>
                  </a:cubicBezTo>
                  <a:cubicBezTo>
                    <a:pt x="55015" y="82476"/>
                    <a:pt x="0" y="137424"/>
                    <a:pt x="0" y="213594"/>
                  </a:cubicBezTo>
                  <a:cubicBezTo>
                    <a:pt x="0" y="289736"/>
                    <a:pt x="55015" y="344711"/>
                    <a:pt x="132768" y="344711"/>
                  </a:cubicBezTo>
                  <a:close/>
                  <a:moveTo>
                    <a:pt x="412386" y="438691"/>
                  </a:moveTo>
                  <a:lnTo>
                    <a:pt x="474201" y="438691"/>
                  </a:lnTo>
                  <a:lnTo>
                    <a:pt x="474201" y="340840"/>
                  </a:lnTo>
                  <a:cubicBezTo>
                    <a:pt x="552894" y="340840"/>
                    <a:pt x="608447" y="287814"/>
                    <a:pt x="608447" y="213079"/>
                  </a:cubicBezTo>
                  <a:cubicBezTo>
                    <a:pt x="608447" y="138372"/>
                    <a:pt x="552894" y="85860"/>
                    <a:pt x="474201" y="85860"/>
                  </a:cubicBezTo>
                  <a:lnTo>
                    <a:pt x="474201" y="0"/>
                  </a:lnTo>
                  <a:lnTo>
                    <a:pt x="412386" y="0"/>
                  </a:lnTo>
                  <a:lnTo>
                    <a:pt x="412386" y="85806"/>
                  </a:lnTo>
                  <a:cubicBezTo>
                    <a:pt x="334177" y="85806"/>
                    <a:pt x="278651" y="138345"/>
                    <a:pt x="278651" y="213079"/>
                  </a:cubicBezTo>
                  <a:cubicBezTo>
                    <a:pt x="278651" y="287787"/>
                    <a:pt x="334177" y="340840"/>
                    <a:pt x="412386" y="340840"/>
                  </a:cubicBezTo>
                  <a:lnTo>
                    <a:pt x="412386" y="438664"/>
                  </a:lnTo>
                  <a:close/>
                  <a:moveTo>
                    <a:pt x="412386" y="285405"/>
                  </a:moveTo>
                  <a:cubicBezTo>
                    <a:pt x="372797" y="285405"/>
                    <a:pt x="345276" y="256009"/>
                    <a:pt x="345276" y="213106"/>
                  </a:cubicBezTo>
                  <a:cubicBezTo>
                    <a:pt x="345276" y="170691"/>
                    <a:pt x="372797" y="141268"/>
                    <a:pt x="412386" y="141268"/>
                  </a:cubicBezTo>
                  <a:lnTo>
                    <a:pt x="412386" y="285405"/>
                  </a:lnTo>
                  <a:close/>
                  <a:moveTo>
                    <a:pt x="474201" y="285405"/>
                  </a:moveTo>
                  <a:lnTo>
                    <a:pt x="474201" y="141268"/>
                  </a:lnTo>
                  <a:cubicBezTo>
                    <a:pt x="514273" y="141268"/>
                    <a:pt x="541794" y="170691"/>
                    <a:pt x="541794" y="213106"/>
                  </a:cubicBezTo>
                  <a:cubicBezTo>
                    <a:pt x="541794" y="256009"/>
                    <a:pt x="514273" y="285405"/>
                    <a:pt x="474201" y="285405"/>
                  </a:cubicBezTo>
                  <a:close/>
                  <a:moveTo>
                    <a:pt x="905910" y="209723"/>
                  </a:moveTo>
                  <a:cubicBezTo>
                    <a:pt x="905910" y="138372"/>
                    <a:pt x="850841" y="82449"/>
                    <a:pt x="772632" y="82449"/>
                  </a:cubicBezTo>
                  <a:cubicBezTo>
                    <a:pt x="694907" y="82449"/>
                    <a:pt x="639381" y="137397"/>
                    <a:pt x="639381" y="213594"/>
                  </a:cubicBezTo>
                  <a:cubicBezTo>
                    <a:pt x="639381" y="289736"/>
                    <a:pt x="694423" y="344711"/>
                    <a:pt x="771665" y="344711"/>
                  </a:cubicBezTo>
                  <a:cubicBezTo>
                    <a:pt x="825255" y="344711"/>
                    <a:pt x="877422" y="319159"/>
                    <a:pt x="894784" y="270003"/>
                  </a:cubicBezTo>
                  <a:lnTo>
                    <a:pt x="833480" y="259853"/>
                  </a:lnTo>
                  <a:cubicBezTo>
                    <a:pt x="821896" y="276256"/>
                    <a:pt x="801605" y="286867"/>
                    <a:pt x="775535" y="286867"/>
                  </a:cubicBezTo>
                  <a:cubicBezTo>
                    <a:pt x="737371" y="286867"/>
                    <a:pt x="712269" y="264671"/>
                    <a:pt x="706006" y="230457"/>
                  </a:cubicBezTo>
                  <a:lnTo>
                    <a:pt x="904943" y="230457"/>
                  </a:lnTo>
                  <a:cubicBezTo>
                    <a:pt x="905427" y="224664"/>
                    <a:pt x="905910" y="217437"/>
                    <a:pt x="905910" y="209723"/>
                  </a:cubicBezTo>
                  <a:close/>
                  <a:moveTo>
                    <a:pt x="772632" y="136910"/>
                  </a:moveTo>
                  <a:cubicBezTo>
                    <a:pt x="803056" y="136910"/>
                    <a:pt x="826223" y="156697"/>
                    <a:pt x="834931" y="183683"/>
                  </a:cubicBezTo>
                  <a:lnTo>
                    <a:pt x="709393" y="183683"/>
                  </a:lnTo>
                  <a:cubicBezTo>
                    <a:pt x="718531" y="155722"/>
                    <a:pt x="742209" y="136937"/>
                    <a:pt x="772632" y="136937"/>
                  </a:cubicBezTo>
                  <a:close/>
                  <a:moveTo>
                    <a:pt x="946681" y="438691"/>
                  </a:moveTo>
                  <a:lnTo>
                    <a:pt x="1011856" y="438691"/>
                  </a:lnTo>
                  <a:lnTo>
                    <a:pt x="1011856" y="303757"/>
                  </a:lnTo>
                  <a:cubicBezTo>
                    <a:pt x="1035544" y="329813"/>
                    <a:pt x="1068992" y="344676"/>
                    <a:pt x="1104067" y="344738"/>
                  </a:cubicBezTo>
                  <a:cubicBezTo>
                    <a:pt x="1176498" y="344738"/>
                    <a:pt x="1227213" y="289790"/>
                    <a:pt x="1227213" y="213621"/>
                  </a:cubicBezTo>
                  <a:cubicBezTo>
                    <a:pt x="1227213" y="137451"/>
                    <a:pt x="1176498" y="82476"/>
                    <a:pt x="1104067" y="82476"/>
                  </a:cubicBezTo>
                  <a:cubicBezTo>
                    <a:pt x="1058701" y="82476"/>
                    <a:pt x="1025374" y="106567"/>
                    <a:pt x="1008953" y="126841"/>
                  </a:cubicBezTo>
                  <a:lnTo>
                    <a:pt x="997397" y="87321"/>
                  </a:lnTo>
                  <a:lnTo>
                    <a:pt x="946681" y="87321"/>
                  </a:lnTo>
                  <a:lnTo>
                    <a:pt x="946681" y="438718"/>
                  </a:lnTo>
                  <a:close/>
                  <a:moveTo>
                    <a:pt x="1086222" y="286840"/>
                  </a:moveTo>
                  <a:cubicBezTo>
                    <a:pt x="1042279" y="286840"/>
                    <a:pt x="1011856" y="255982"/>
                    <a:pt x="1011856" y="213594"/>
                  </a:cubicBezTo>
                  <a:cubicBezTo>
                    <a:pt x="1011856" y="171151"/>
                    <a:pt x="1042279" y="140321"/>
                    <a:pt x="1086222" y="140321"/>
                  </a:cubicBezTo>
                  <a:cubicBezTo>
                    <a:pt x="1129680" y="140321"/>
                    <a:pt x="1159137" y="171178"/>
                    <a:pt x="1159137" y="213594"/>
                  </a:cubicBezTo>
                  <a:cubicBezTo>
                    <a:pt x="1159137" y="256009"/>
                    <a:pt x="1129680" y="286867"/>
                    <a:pt x="1086222" y="286867"/>
                  </a:cubicBezTo>
                  <a:close/>
                  <a:moveTo>
                    <a:pt x="1443162" y="87294"/>
                  </a:moveTo>
                  <a:lnTo>
                    <a:pt x="1382826" y="255035"/>
                  </a:lnTo>
                  <a:lnTo>
                    <a:pt x="1374118" y="255035"/>
                  </a:lnTo>
                  <a:lnTo>
                    <a:pt x="1306041" y="87294"/>
                  </a:lnTo>
                  <a:lnTo>
                    <a:pt x="1236513" y="87294"/>
                  </a:lnTo>
                  <a:lnTo>
                    <a:pt x="1348532" y="352425"/>
                  </a:lnTo>
                  <a:cubicBezTo>
                    <a:pt x="1340818" y="372672"/>
                    <a:pt x="1333078" y="379412"/>
                    <a:pt x="1315206" y="379412"/>
                  </a:cubicBezTo>
                  <a:lnTo>
                    <a:pt x="1265485" y="379412"/>
                  </a:lnTo>
                  <a:lnTo>
                    <a:pt x="1270806" y="438691"/>
                  </a:lnTo>
                  <a:lnTo>
                    <a:pt x="1310395" y="438691"/>
                  </a:lnTo>
                  <a:cubicBezTo>
                    <a:pt x="1361567" y="438691"/>
                    <a:pt x="1388120" y="415575"/>
                    <a:pt x="1407417" y="363496"/>
                  </a:cubicBezTo>
                  <a:lnTo>
                    <a:pt x="1508847" y="87294"/>
                  </a:lnTo>
                  <a:lnTo>
                    <a:pt x="1443162" y="87294"/>
                  </a:lnTo>
                  <a:close/>
                  <a:moveTo>
                    <a:pt x="1546931" y="339893"/>
                  </a:moveTo>
                  <a:lnTo>
                    <a:pt x="1608746" y="339893"/>
                  </a:lnTo>
                  <a:lnTo>
                    <a:pt x="1608746" y="165385"/>
                  </a:lnTo>
                  <a:lnTo>
                    <a:pt x="1617426" y="165385"/>
                  </a:lnTo>
                  <a:lnTo>
                    <a:pt x="1676339" y="339893"/>
                  </a:lnTo>
                  <a:lnTo>
                    <a:pt x="1726059" y="339893"/>
                  </a:lnTo>
                  <a:lnTo>
                    <a:pt x="1788358" y="165385"/>
                  </a:lnTo>
                  <a:lnTo>
                    <a:pt x="1796555" y="165385"/>
                  </a:lnTo>
                  <a:lnTo>
                    <a:pt x="1796555" y="339893"/>
                  </a:lnTo>
                  <a:lnTo>
                    <a:pt x="1858370" y="339893"/>
                  </a:lnTo>
                  <a:lnTo>
                    <a:pt x="1858370" y="87294"/>
                  </a:lnTo>
                  <a:lnTo>
                    <a:pt x="1762288" y="87294"/>
                  </a:lnTo>
                  <a:lnTo>
                    <a:pt x="1707246" y="244424"/>
                  </a:lnTo>
                  <a:lnTo>
                    <a:pt x="1698538" y="244424"/>
                  </a:lnTo>
                  <a:lnTo>
                    <a:pt x="1645431" y="87294"/>
                  </a:lnTo>
                  <a:lnTo>
                    <a:pt x="1546931" y="87294"/>
                  </a:lnTo>
                  <a:lnTo>
                    <a:pt x="1546931" y="33989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 panose="020B0604020202020204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endParaRPr>
            </a:p>
          </p:txBody>
        </p:sp>
        <p:pic>
          <p:nvPicPr>
            <p:cNvPr id="11" name="Google Shape;370;p47"/>
            <p:cNvPicPr preferRelativeResize="0"/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1415928" y="586020"/>
              <a:ext cx="792181" cy="7098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809" y="764704"/>
            <a:ext cx="3213173" cy="330497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240016" y="4365104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/>
              <a:t>Спикеры: </a:t>
            </a:r>
            <a:br>
              <a:rPr lang="ru-RU" sz="2000" dirty="0"/>
            </a:br>
            <a:r>
              <a:rPr lang="ru-RU" sz="2000" dirty="0"/>
              <a:t>Ларина Ольга </a:t>
            </a:r>
            <a:r>
              <a:rPr lang="ru-RU" sz="2000" dirty="0" smtClean="0"/>
              <a:t>Владимировна</a:t>
            </a:r>
            <a:r>
              <a:rPr lang="ru-RU" sz="2000" dirty="0"/>
              <a:t>, заведующий </a:t>
            </a:r>
            <a:br>
              <a:rPr lang="ru-RU" sz="2000" dirty="0"/>
            </a:br>
            <a:r>
              <a:rPr lang="ru-RU" sz="2000" dirty="0" err="1"/>
              <a:t>Гоманюк</a:t>
            </a:r>
            <a:r>
              <a:rPr lang="ru-RU" sz="2000" dirty="0"/>
              <a:t> Ольга Юрьевна, старший воспитатель </a:t>
            </a:r>
            <a:br>
              <a:rPr lang="ru-RU" sz="2000" dirty="0"/>
            </a:br>
            <a:r>
              <a:rPr lang="ru-RU" sz="2000" dirty="0" err="1"/>
              <a:t>Труляева</a:t>
            </a:r>
            <a:r>
              <a:rPr lang="ru-RU" sz="2000" dirty="0"/>
              <a:t> Мария Петровна, воспитатель</a:t>
            </a:r>
            <a:endParaRPr lang="ru-RU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4866" y="338538"/>
            <a:ext cx="6440053" cy="1937200"/>
          </a:xfrm>
        </p:spPr>
        <p:txBody>
          <a:bodyPr/>
          <a:lstStyle/>
          <a:p>
            <a:r>
              <a:rPr lang="ru-RU" sz="2400" dirty="0" smtClean="0"/>
              <a:t>Этапы освоения платформы </a:t>
            </a:r>
            <a:r>
              <a:rPr lang="ru-RU" sz="2400" dirty="0" err="1" smtClean="0"/>
              <a:t>Сферум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624392" y="2708920"/>
            <a:ext cx="1800199" cy="242621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39472" y="821870"/>
            <a:ext cx="4676700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Июль -Август 2023 года</a:t>
            </a:r>
            <a:endParaRPr lang="ru-RU" sz="1600" dirty="0" smtClean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Приказ о назначении ответственного  за </a:t>
            </a:r>
            <a:r>
              <a:rPr lang="ru-RU" sz="1600" dirty="0" err="1" smtClean="0"/>
              <a:t>Сферум</a:t>
            </a:r>
            <a:r>
              <a:rPr lang="ru-RU" sz="1600" dirty="0" smtClean="0"/>
              <a:t>  в организации</a:t>
            </a: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Административная мера, решение на уровне региона</a:t>
            </a: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Изучение  нормативной документации</a:t>
            </a: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Взаимодействие с региональным представителем </a:t>
            </a:r>
            <a:r>
              <a:rPr lang="ru-RU" sz="1600" dirty="0" err="1" smtClean="0"/>
              <a:t>Сферум</a:t>
            </a:r>
            <a:r>
              <a:rPr lang="ru-RU" sz="1600" dirty="0" smtClean="0"/>
              <a:t> в ДОО</a:t>
            </a: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Педагогический совет, родительские собрания</a:t>
            </a:r>
            <a:r>
              <a:rPr lang="en-US" sz="1600" dirty="0" smtClean="0"/>
              <a:t>: </a:t>
            </a:r>
            <a:r>
              <a:rPr lang="ru-RU" sz="1600" dirty="0" smtClean="0"/>
              <a:t>информирование о переходе на новую образовательную платформу </a:t>
            </a: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Создание рабочей группы</a:t>
            </a:r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>
                <a:solidFill>
                  <a:schemeClr val="bg1"/>
                </a:solidFill>
              </a:rPr>
              <a:t>Сентябрь 2023 года</a:t>
            </a:r>
            <a:r>
              <a:rPr lang="ru-RU" sz="1600" dirty="0" smtClean="0"/>
              <a:t> </a:t>
            </a:r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разработка локальных актов </a:t>
            </a:r>
            <a:r>
              <a:rPr lang="en-US" sz="1600" dirty="0" smtClean="0"/>
              <a:t>(</a:t>
            </a:r>
            <a:r>
              <a:rPr lang="ru-RU" sz="1600" dirty="0" smtClean="0"/>
              <a:t>Положение, Приказ</a:t>
            </a:r>
            <a:r>
              <a:rPr lang="en-US" sz="1600" dirty="0" smtClean="0"/>
              <a:t>)</a:t>
            </a:r>
            <a:r>
              <a:rPr lang="ru-RU" sz="1600" dirty="0" smtClean="0"/>
              <a:t>, </a:t>
            </a:r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регистрация педагогов, </a:t>
            </a:r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апробация работы педагогического чата, </a:t>
            </a:r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составление алгоритмов по созданию  чатов для родителей и путей регистрации родительского сообщества</a:t>
            </a:r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 smtClean="0">
              <a:solidFill>
                <a:schemeClr val="bg1"/>
              </a:solidFill>
            </a:endParaRPr>
          </a:p>
          <a:p>
            <a:r>
              <a:rPr lang="ru-RU" sz="1600" dirty="0" smtClean="0">
                <a:solidFill>
                  <a:schemeClr val="bg1"/>
                </a:solidFill>
              </a:rPr>
              <a:t>Октябрь 2023 года </a:t>
            </a:r>
            <a:r>
              <a:rPr lang="ru-RU" sz="1600" dirty="0" smtClean="0"/>
              <a:t>перенос всех родительских чатов  в </a:t>
            </a:r>
            <a:r>
              <a:rPr lang="ru-RU" sz="1600" dirty="0" err="1" smtClean="0"/>
              <a:t>Сферум</a:t>
            </a:r>
            <a:endParaRPr lang="ru-RU" sz="1600" dirty="0" smtClean="0"/>
          </a:p>
          <a:p>
            <a:endParaRPr lang="ru-RU" sz="1400" dirty="0" smtClean="0">
              <a:solidFill>
                <a:schemeClr val="bg1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" cstate="print"/>
          <a:srcRect l="18107" t="18815" r="64765" b="24829"/>
          <a:stretch>
            <a:fillRect/>
          </a:stretch>
        </p:blipFill>
        <p:spPr>
          <a:xfrm>
            <a:off x="5519936" y="2636912"/>
            <a:ext cx="1770733" cy="3641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 cstate="print"/>
          <a:srcRect l="18107" t="18815" r="64512" b="24799"/>
          <a:stretch>
            <a:fillRect/>
          </a:stretch>
        </p:blipFill>
        <p:spPr>
          <a:xfrm>
            <a:off x="7536160" y="2636912"/>
            <a:ext cx="1779312" cy="3668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68008" y="260648"/>
            <a:ext cx="2465134" cy="23690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/>
          <a:srcRect l="77168" t="6531" r="6294" b="70789"/>
          <a:stretch>
            <a:fillRect/>
          </a:stretch>
        </p:blipFill>
        <p:spPr>
          <a:xfrm>
            <a:off x="8472264" y="476672"/>
            <a:ext cx="2016224" cy="1728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Изображение 6" descr="приказ сферум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2305" y="2629535"/>
            <a:ext cx="2123440" cy="3003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5677" y="338538"/>
            <a:ext cx="6440053" cy="1937200"/>
          </a:xfrm>
        </p:spPr>
        <p:txBody>
          <a:bodyPr/>
          <a:lstStyle/>
          <a:p>
            <a:r>
              <a:rPr lang="ru-RU" sz="2400" dirty="0" smtClean="0"/>
              <a:t>Реализация Дорожной карты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27212" y="692696"/>
            <a:ext cx="4438139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Апрель, 2024</a:t>
            </a: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Создание канала «Творческое сообщество Потенциал» 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Регистрация команды на Всероссийскую Олимпиаду «Лица </a:t>
            </a:r>
            <a:r>
              <a:rPr lang="ru-RU" sz="1600" dirty="0" err="1" smtClean="0"/>
              <a:t>Сферум</a:t>
            </a:r>
            <a:r>
              <a:rPr lang="ru-RU" sz="1600" dirty="0" smtClean="0"/>
              <a:t>»</a:t>
            </a:r>
            <a:endParaRPr lang="ru-RU" sz="1600" dirty="0" smtClean="0"/>
          </a:p>
          <a:p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 smtClean="0">
                <a:solidFill>
                  <a:schemeClr val="bg1"/>
                </a:solidFill>
              </a:rPr>
              <a:t>Май, 2024 </a:t>
            </a: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Прошли курс повышения квалификации «Учебный профиль в </a:t>
            </a:r>
            <a:r>
              <a:rPr lang="en-US" sz="1600" dirty="0" smtClean="0"/>
              <a:t>VK</a:t>
            </a:r>
            <a:r>
              <a:rPr lang="ru-RU" sz="1600" dirty="0" smtClean="0"/>
              <a:t> Мессенджере: решение образовательных задач с использованием сервиса» </a:t>
            </a:r>
            <a:endParaRPr lang="ru-RU" sz="1600" dirty="0" smtClean="0"/>
          </a:p>
          <a:p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Прошли конкурсный </a:t>
            </a:r>
            <a:r>
              <a:rPr lang="ru-RU" sz="1600" dirty="0"/>
              <a:t>отбор в педагогическое сообщество «Лидеры </a:t>
            </a:r>
            <a:r>
              <a:rPr lang="ru-RU" sz="1600" dirty="0" err="1"/>
              <a:t>Сферума</a:t>
            </a:r>
            <a:r>
              <a:rPr lang="ru-RU" sz="1600" dirty="0"/>
              <a:t>»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endParaRPr lang="ru-RU" sz="1600" dirty="0" smtClean="0">
              <a:solidFill>
                <a:schemeClr val="bg1"/>
              </a:solidFill>
            </a:endParaRPr>
          </a:p>
          <a:p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95400" y="4149080"/>
            <a:ext cx="6935404" cy="252028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 cstate="print"/>
          <a:srcRect t="2387" b="41492"/>
          <a:stretch>
            <a:fillRect/>
          </a:stretch>
        </p:blipFill>
        <p:spPr>
          <a:xfrm>
            <a:off x="5563986" y="1286514"/>
            <a:ext cx="2162955" cy="19984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70114" y="1244065"/>
            <a:ext cx="3855127" cy="2133289"/>
          </a:xfrm>
          <a:prstGeom prst="rect">
            <a:avLst/>
          </a:prstGeom>
        </p:spPr>
      </p:pic>
      <p:sp>
        <p:nvSpPr>
          <p:cNvPr id="17" name="Овал 16"/>
          <p:cNvSpPr/>
          <p:nvPr/>
        </p:nvSpPr>
        <p:spPr>
          <a:xfrm>
            <a:off x="10416480" y="2348880"/>
            <a:ext cx="432048" cy="42306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88289" y="1628801"/>
            <a:ext cx="432047" cy="43204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63952" y="3789040"/>
            <a:ext cx="6016249" cy="2571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7248128" y="338538"/>
            <a:ext cx="4380686" cy="6000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4866" y="338538"/>
            <a:ext cx="6440053" cy="1937200"/>
          </a:xfrm>
        </p:spPr>
        <p:txBody>
          <a:bodyPr/>
          <a:lstStyle/>
          <a:p>
            <a:r>
              <a:rPr lang="ru-RU" sz="2000" dirty="0" smtClean="0"/>
              <a:t>Трудности на начальном этапе освоения  платформы </a:t>
            </a:r>
            <a:r>
              <a:rPr lang="ru-RU" sz="2000" dirty="0" err="1" smtClean="0"/>
              <a:t>Сферум</a:t>
            </a:r>
            <a:r>
              <a:rPr lang="en-US" sz="2000" dirty="0" smtClean="0"/>
              <a:t>: </a:t>
            </a:r>
            <a:br>
              <a:rPr lang="en-US" sz="2400" dirty="0" smtClean="0"/>
            </a:br>
            <a:r>
              <a:rPr lang="ru-RU" sz="2400" b="1" dirty="0" smtClean="0"/>
              <a:t> </a:t>
            </a:r>
            <a:br>
              <a:rPr lang="ru-RU" sz="16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Сопротивление педагогов и родителей </a:t>
            </a:r>
            <a:r>
              <a:rPr lang="en-US" sz="1600" dirty="0" smtClean="0">
                <a:solidFill>
                  <a:schemeClr val="tx1"/>
                </a:solidFill>
                <a:latin typeface="+mn-lt"/>
              </a:rPr>
              <a:t>(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все устраивает в </a:t>
            </a:r>
            <a:r>
              <a:rPr lang="ru-RU" sz="1600" dirty="0" err="1" smtClean="0">
                <a:solidFill>
                  <a:schemeClr val="tx1"/>
                </a:solidFill>
                <a:latin typeface="+mn-lt"/>
              </a:rPr>
              <a:t>вайбере</a:t>
            </a:r>
            <a:r>
              <a:rPr lang="en-US" sz="1600" dirty="0" smtClean="0">
                <a:solidFill>
                  <a:schemeClr val="tx1"/>
                </a:solidFill>
                <a:latin typeface="+mn-lt"/>
              </a:rPr>
              <a:t>)</a:t>
            </a:r>
            <a:br>
              <a:rPr lang="ru-RU" sz="1600" dirty="0" smtClean="0">
                <a:solidFill>
                  <a:schemeClr val="tx1"/>
                </a:solidFill>
                <a:latin typeface="+mn-lt"/>
              </a:rPr>
            </a:b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Низкий уровень развития цифровых компетенций педагогов</a:t>
            </a:r>
            <a:endParaRPr lang="ru-RU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80176" y="4797152"/>
            <a:ext cx="3744415" cy="764800"/>
          </a:xfrm>
        </p:spPr>
        <p:txBody>
          <a:bodyPr/>
          <a:lstStyle/>
          <a:p>
            <a:r>
              <a:rPr lang="ru-RU" sz="1200" dirty="0" smtClean="0">
                <a:solidFill>
                  <a:schemeClr val="bg2">
                    <a:lumMod val="50000"/>
                  </a:schemeClr>
                </a:solidFill>
              </a:rPr>
              <a:t>Педагогический состав: </a:t>
            </a:r>
            <a:r>
              <a:rPr lang="ru-RU" sz="1200" dirty="0" smtClean="0">
                <a:solidFill>
                  <a:schemeClr val="tx1"/>
                </a:solidFill>
              </a:rPr>
              <a:t>13 человек</a:t>
            </a:r>
            <a:endParaRPr lang="ru-RU" sz="1200" dirty="0" smtClean="0">
              <a:solidFill>
                <a:schemeClr val="tx1"/>
              </a:solidFill>
            </a:endParaRPr>
          </a:p>
          <a:p>
            <a:endParaRPr lang="ru-RU" sz="12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1200" dirty="0" smtClean="0">
                <a:solidFill>
                  <a:schemeClr val="bg2">
                    <a:lumMod val="50000"/>
                  </a:schemeClr>
                </a:solidFill>
              </a:rPr>
              <a:t>Количество участников чата: </a:t>
            </a:r>
            <a:r>
              <a:rPr lang="ru-RU" sz="1200" dirty="0" smtClean="0">
                <a:solidFill>
                  <a:schemeClr val="tx1"/>
                </a:solidFill>
              </a:rPr>
              <a:t>24 участника:</a:t>
            </a:r>
            <a:endParaRPr lang="ru-RU" sz="1200" dirty="0" smtClean="0">
              <a:solidFill>
                <a:schemeClr val="tx1"/>
              </a:solidFill>
            </a:endParaRPr>
          </a:p>
          <a:p>
            <a:r>
              <a:rPr lang="ru-RU" sz="1200" dirty="0">
                <a:solidFill>
                  <a:schemeClr val="tx1"/>
                </a:solidFill>
              </a:rPr>
              <a:t>а</a:t>
            </a:r>
            <a:r>
              <a:rPr lang="ru-RU" sz="1200" dirty="0" smtClean="0">
                <a:solidFill>
                  <a:schemeClr val="tx1"/>
                </a:solidFill>
              </a:rPr>
              <a:t>дминистративный состав, педагоги,</a:t>
            </a:r>
            <a:endParaRPr lang="ru-RU" sz="1200" dirty="0" smtClean="0">
              <a:solidFill>
                <a:schemeClr val="tx1"/>
              </a:solidFill>
            </a:endParaRPr>
          </a:p>
          <a:p>
            <a:r>
              <a:rPr lang="ru-RU" sz="1200" dirty="0" smtClean="0">
                <a:solidFill>
                  <a:schemeClr val="tx1"/>
                </a:solidFill>
              </a:rPr>
              <a:t>младшие воспитатели, обслуживающий персонал</a:t>
            </a:r>
            <a:endParaRPr lang="ru-RU" sz="1200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39472" y="1196752"/>
            <a:ext cx="46767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/>
          </a:p>
          <a:p>
            <a:endParaRPr lang="ru-RU" sz="1400" dirty="0" smtClean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608168" y="620688"/>
            <a:ext cx="3616758" cy="369705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479376" y="2780928"/>
            <a:ext cx="684076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100% сотрудников в </a:t>
            </a:r>
            <a:r>
              <a:rPr lang="ru-RU" sz="1600" dirty="0" err="1" smtClean="0">
                <a:solidFill>
                  <a:schemeClr val="bg1"/>
                </a:solidFill>
              </a:rPr>
              <a:t>Сферуме</a:t>
            </a: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/>
            <a:r>
              <a:rPr lang="ru-RU" sz="1600" dirty="0" smtClean="0">
                <a:solidFill>
                  <a:schemeClr val="bg1"/>
                </a:solidFill>
              </a:rPr>
              <a:t>Используем инструменты </a:t>
            </a:r>
            <a:r>
              <a:rPr lang="ru-RU" sz="1600" dirty="0" err="1" smtClean="0">
                <a:solidFill>
                  <a:schemeClr val="bg1"/>
                </a:solidFill>
              </a:rPr>
              <a:t>Сферума</a:t>
            </a:r>
            <a:r>
              <a:rPr lang="ru-RU" sz="1600" dirty="0" smtClean="0">
                <a:solidFill>
                  <a:schemeClr val="bg1"/>
                </a:solidFill>
              </a:rPr>
              <a:t>, которые помогают в работе</a:t>
            </a:r>
            <a:r>
              <a:rPr lang="en-US" sz="1600" dirty="0" smtClean="0">
                <a:solidFill>
                  <a:schemeClr val="bg1"/>
                </a:solidFill>
              </a:rPr>
              <a:t>:</a:t>
            </a: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/>
            <a:endParaRPr lang="ru-RU" sz="16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/>
              <a:t>оперативное информирование всех сотрудников образовательной организации с помощью  чата</a:t>
            </a:r>
            <a:endParaRPr lang="ru-RU" sz="16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/>
              <a:t>Использование  функции !!! </a:t>
            </a:r>
            <a:r>
              <a:rPr lang="ru-RU" sz="1600" dirty="0" smtClean="0"/>
              <a:t> </a:t>
            </a:r>
            <a:r>
              <a:rPr lang="ru-RU" sz="1600" dirty="0" smtClean="0"/>
              <a:t>в отправке важных сообщений</a:t>
            </a:r>
            <a:endParaRPr lang="ru-RU" sz="16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/>
              <a:t>Использование групповых звонков для проведения оперативных совещаний с выбранными категориями</a:t>
            </a:r>
            <a:endParaRPr lang="ru-RU" sz="16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/>
              <a:t>Создание опроса</a:t>
            </a:r>
            <a:endParaRPr lang="ru-RU" sz="16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smtClean="0"/>
              <a:t>Прикрепление документов</a:t>
            </a:r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>
                <a:solidFill>
                  <a:schemeClr val="bg1"/>
                </a:solidFill>
              </a:rPr>
              <a:t>Распространяем опыт работы  в </a:t>
            </a:r>
            <a:r>
              <a:rPr lang="ru-RU" sz="1600" dirty="0" err="1" smtClean="0">
                <a:solidFill>
                  <a:schemeClr val="bg1"/>
                </a:solidFill>
              </a:rPr>
              <a:t>Сферуме</a:t>
            </a:r>
            <a:r>
              <a:rPr lang="ru-RU" sz="1600" dirty="0" smtClean="0">
                <a:solidFill>
                  <a:schemeClr val="bg1"/>
                </a:solidFill>
              </a:rPr>
              <a:t> на всех уровнях</a:t>
            </a:r>
            <a:r>
              <a:rPr lang="en-US" sz="1600" dirty="0" smtClean="0">
                <a:solidFill>
                  <a:schemeClr val="bg1"/>
                </a:solidFill>
              </a:rPr>
              <a:t>:</a:t>
            </a:r>
            <a:r>
              <a:rPr lang="ru-RU" sz="1600" dirty="0" smtClean="0">
                <a:solidFill>
                  <a:schemeClr val="bg1"/>
                </a:solidFill>
              </a:rPr>
              <a:t> в ДОУ, городе, регионе, всероссийском уровне </a:t>
            </a:r>
            <a:endParaRPr lang="ru-RU" sz="1600" dirty="0" smtClean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79376" y="2204865"/>
            <a:ext cx="86646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solidFill>
                  <a:schemeClr val="bg1"/>
                </a:solidFill>
                <a:latin typeface="Play"/>
              </a:rPr>
              <a:t>Сферум</a:t>
            </a:r>
            <a:r>
              <a:rPr lang="en-US" sz="2000" dirty="0" smtClean="0">
                <a:solidFill>
                  <a:schemeClr val="bg1"/>
                </a:solidFill>
                <a:latin typeface="Play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Play"/>
              </a:rPr>
              <a:t>сейчас</a:t>
            </a:r>
            <a:r>
              <a:rPr lang="en-US" sz="2000" dirty="0" smtClean="0">
                <a:solidFill>
                  <a:schemeClr val="bg1"/>
                </a:solidFill>
                <a:latin typeface="Play"/>
              </a:rPr>
              <a:t>: </a:t>
            </a:r>
            <a:endParaRPr lang="ru-RU" sz="2000" dirty="0">
              <a:solidFill>
                <a:schemeClr val="bg1"/>
              </a:solidFill>
              <a:latin typeface="Play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6067" y="188641"/>
            <a:ext cx="5984000" cy="1728192"/>
          </a:xfrm>
        </p:spPr>
        <p:txBody>
          <a:bodyPr/>
          <a:lstStyle/>
          <a:p>
            <a:r>
              <a:rPr lang="ru-RU" sz="2400" dirty="0" smtClean="0"/>
              <a:t>Старший воспитатель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3392" y="692696"/>
            <a:ext cx="6840760" cy="5616624"/>
          </a:xfrm>
        </p:spPr>
        <p:txBody>
          <a:bodyPr/>
          <a:lstStyle/>
          <a:p>
            <a:r>
              <a:rPr lang="ru-RU" sz="1600" dirty="0" smtClean="0">
                <a:solidFill>
                  <a:schemeClr val="bg1"/>
                </a:solidFill>
                <a:latin typeface="+mn-lt"/>
              </a:rPr>
              <a:t>Август 2023    </a:t>
            </a:r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Порядок действий на платформе- действия администратора.</a:t>
            </a:r>
            <a:endParaRPr lang="ru-RU" sz="1600" dirty="0" smtClean="0">
              <a:solidFill>
                <a:schemeClr val="tx1"/>
              </a:solidFill>
              <a:latin typeface="+mn-lt"/>
            </a:endParaRPr>
          </a:p>
          <a:p>
            <a:pPr>
              <a:buFont typeface="Wingdings" panose="05000000000000000000" pitchFamily="2" charset="2"/>
              <a:buChar char="q"/>
            </a:pPr>
            <a:endParaRPr lang="ru-RU" sz="1600" dirty="0" smtClean="0">
              <a:solidFill>
                <a:schemeClr val="tx1"/>
              </a:solidFill>
              <a:latin typeface="+mn-lt"/>
            </a:endParaRPr>
          </a:p>
          <a:p>
            <a:r>
              <a:rPr lang="ru-RU" sz="1600" dirty="0" smtClean="0">
                <a:solidFill>
                  <a:schemeClr val="bg1"/>
                </a:solidFill>
                <a:latin typeface="+mn-lt"/>
              </a:rPr>
              <a:t>Сентябрь 2023  </a:t>
            </a:r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Изучение нормативных документов, разработка Положения «Об использовании информационно-коммуникационной образовательной платформы «СФЕРУМ»»</a:t>
            </a:r>
            <a:endParaRPr lang="ru-RU" sz="1600" dirty="0" smtClean="0">
              <a:solidFill>
                <a:schemeClr val="tx1"/>
              </a:solidFill>
              <a:latin typeface="+mn-lt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Взаимодействие с региональным представителем </a:t>
            </a:r>
            <a:r>
              <a:rPr lang="ru-RU" sz="1600" dirty="0" err="1" smtClean="0">
                <a:solidFill>
                  <a:schemeClr val="tx1"/>
                </a:solidFill>
                <a:latin typeface="+mn-lt"/>
              </a:rPr>
              <a:t>Сферума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 для ДОО</a:t>
            </a:r>
            <a:endParaRPr lang="ru-RU" sz="1600" dirty="0" smtClean="0">
              <a:solidFill>
                <a:schemeClr val="tx1"/>
              </a:solidFill>
              <a:latin typeface="+mn-lt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Совещания с педагогами, выступления на родительских собраниях</a:t>
            </a:r>
            <a:endParaRPr lang="ru-RU" sz="1600" dirty="0" smtClean="0">
              <a:solidFill>
                <a:schemeClr val="tx1"/>
              </a:solidFill>
              <a:latin typeface="+mn-lt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Организация  работы рабочей группы</a:t>
            </a:r>
            <a:endParaRPr lang="ru-RU" sz="1600" dirty="0" smtClean="0">
              <a:solidFill>
                <a:schemeClr val="tx1"/>
              </a:solidFill>
              <a:latin typeface="+mn-lt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Создание чата с сотрудниками, начало коммуникации</a:t>
            </a:r>
            <a:endParaRPr lang="ru-RU" sz="1600" dirty="0" smtClean="0">
              <a:solidFill>
                <a:schemeClr val="tx1"/>
              </a:solidFill>
              <a:latin typeface="+mn-lt"/>
            </a:endParaRPr>
          </a:p>
          <a:p>
            <a:pPr>
              <a:buFont typeface="Wingdings" panose="05000000000000000000" pitchFamily="2" charset="2"/>
              <a:buChar char="q"/>
            </a:pPr>
            <a:endParaRPr lang="ru-RU" sz="1600" dirty="0" smtClean="0">
              <a:solidFill>
                <a:schemeClr val="tx1"/>
              </a:solidFill>
              <a:latin typeface="+mn-lt"/>
            </a:endParaRPr>
          </a:p>
          <a:p>
            <a:r>
              <a:rPr lang="ru-RU" sz="2400" dirty="0" smtClean="0"/>
              <a:t>Трудности переходного этапа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Трудности регистрации - </a:t>
            </a:r>
            <a:r>
              <a:rPr lang="ru-RU" sz="1600" dirty="0" smtClean="0">
                <a:solidFill>
                  <a:schemeClr val="tx1"/>
                </a:solidFill>
                <a:latin typeface="+mn-lt"/>
                <a:ea typeface="Calibri" panose="020F0502020204030204"/>
                <a:cs typeface="Calibri" panose="020F0502020204030204"/>
              </a:rPr>
              <a:t>&gt;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 Помощь рабочей группы</a:t>
            </a:r>
            <a:endParaRPr lang="ru-RU" sz="1600" dirty="0" smtClean="0">
              <a:solidFill>
                <a:schemeClr val="tx1"/>
              </a:solidFill>
              <a:latin typeface="+mn-lt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Педагоги зарегистрировались, но продолжают коммуникации в прежних </a:t>
            </a:r>
            <a:r>
              <a:rPr lang="ru-RU" sz="1600" dirty="0" err="1" smtClean="0">
                <a:solidFill>
                  <a:schemeClr val="tx1"/>
                </a:solidFill>
                <a:latin typeface="+mn-lt"/>
              </a:rPr>
              <a:t>мессенджерах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. - </a:t>
            </a:r>
            <a:r>
              <a:rPr lang="ru-RU" sz="1600" dirty="0" smtClean="0">
                <a:solidFill>
                  <a:schemeClr val="tx1"/>
                </a:solidFill>
                <a:latin typeface="+mn-lt"/>
                <a:ea typeface="Calibri" panose="020F0502020204030204"/>
                <a:cs typeface="Calibri" panose="020F0502020204030204"/>
              </a:rPr>
              <a:t>&gt; 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Применение административных мер, закрытие чата в иностранных </a:t>
            </a:r>
            <a:r>
              <a:rPr lang="ru-RU" sz="1600" dirty="0" err="1" smtClean="0">
                <a:solidFill>
                  <a:schemeClr val="tx1"/>
                </a:solidFill>
                <a:latin typeface="+mn-lt"/>
              </a:rPr>
              <a:t>мессенжерах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, контроль статистики по педагогам, ссылки на нормативные документы.</a:t>
            </a:r>
            <a:endParaRPr lang="ru-RU" sz="1600" dirty="0" smtClean="0">
              <a:solidFill>
                <a:schemeClr val="tx1"/>
              </a:solidFill>
              <a:latin typeface="+mn-lt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Технические сложности - </a:t>
            </a:r>
            <a:r>
              <a:rPr lang="ru-RU" sz="1600" dirty="0" smtClean="0">
                <a:solidFill>
                  <a:schemeClr val="tx1"/>
                </a:solidFill>
                <a:latin typeface="+mn-lt"/>
                <a:ea typeface="Calibri" panose="020F0502020204030204"/>
                <a:cs typeface="Calibri" panose="020F0502020204030204"/>
              </a:rPr>
              <a:t>&gt;  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Взаимодействие с региональным представителем </a:t>
            </a:r>
            <a:r>
              <a:rPr lang="ru-RU" sz="1600" dirty="0" err="1" smtClean="0">
                <a:solidFill>
                  <a:schemeClr val="tx1"/>
                </a:solidFill>
                <a:latin typeface="+mn-lt"/>
              </a:rPr>
              <a:t>Сферума</a:t>
            </a:r>
            <a:r>
              <a:rPr lang="ru-RU" sz="1600" dirty="0" smtClean="0">
                <a:solidFill>
                  <a:schemeClr val="tx1"/>
                </a:solidFill>
                <a:latin typeface="+mn-lt"/>
              </a:rPr>
              <a:t> для ДОО</a:t>
            </a:r>
            <a:endParaRPr lang="ru-RU" sz="1600" dirty="0" smtClean="0">
              <a:solidFill>
                <a:schemeClr val="tx1"/>
              </a:solidFill>
              <a:latin typeface="+mn-lt"/>
            </a:endParaRPr>
          </a:p>
          <a:p>
            <a:endParaRPr lang="ru-RU" dirty="0" smtClean="0"/>
          </a:p>
          <a:p>
            <a:pPr>
              <a:buFont typeface="Wingdings" panose="05000000000000000000" pitchFamily="2" charset="2"/>
              <a:buChar char="q"/>
            </a:pPr>
            <a:endParaRPr lang="ru-RU" dirty="0" smtClean="0"/>
          </a:p>
          <a:p>
            <a:pPr>
              <a:buFont typeface="Wingdings" panose="05000000000000000000" pitchFamily="2" charset="2"/>
              <a:buChar char="q"/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" cstate="print"/>
          <a:srcRect l="78428" t="6854" r="7476" b="71736"/>
          <a:stretch>
            <a:fillRect/>
          </a:stretch>
        </p:blipFill>
        <p:spPr>
          <a:xfrm>
            <a:off x="8430850" y="3648589"/>
            <a:ext cx="2777716" cy="2636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Grp="1" noChangeAspect="1"/>
          </p:cNvPicPr>
          <p:nvPr>
            <p:ph type="pic" idx="2"/>
          </p:nvPr>
        </p:nvPicPr>
        <p:blipFill rotWithShape="1">
          <a:blip r:embed="rId2" cstate="print"/>
          <a:srcRect l="32018" t="6551" r="31185" b="30649"/>
          <a:stretch>
            <a:fillRect/>
          </a:stretch>
        </p:blipFill>
        <p:spPr>
          <a:xfrm>
            <a:off x="8400256" y="419067"/>
            <a:ext cx="2808310" cy="2995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736067" y="345102"/>
            <a:ext cx="10832542" cy="1046167"/>
          </a:xfrm>
        </p:spPr>
        <p:txBody>
          <a:bodyPr>
            <a:normAutofit fontScale="90000"/>
          </a:bodyPr>
          <a:lstStyle/>
          <a:p>
            <a:pPr marL="17145" marR="6985" algn="ctr">
              <a:lnSpc>
                <a:spcPct val="100000"/>
              </a:lnSpc>
              <a:spcBef>
                <a:spcPts val="135"/>
              </a:spcBef>
            </a:pPr>
            <a:r>
              <a:rPr lang="ru-RU" sz="3600" b="1" i="1" dirty="0" smtClean="0">
                <a:solidFill>
                  <a:schemeClr val="bg1"/>
                </a:solidFill>
              </a:rPr>
              <a:t>Призеры Всероссийской Олимпиады «Лица </a:t>
            </a:r>
            <a:r>
              <a:rPr lang="ru-RU" sz="3600" b="1" i="1" dirty="0" err="1" smtClean="0">
                <a:solidFill>
                  <a:schemeClr val="bg1"/>
                </a:solidFill>
              </a:rPr>
              <a:t>Сферума</a:t>
            </a:r>
            <a:r>
              <a:rPr lang="ru-RU" sz="3600" b="1" i="1" dirty="0" smtClean="0">
                <a:solidFill>
                  <a:schemeClr val="bg1"/>
                </a:solidFill>
              </a:rPr>
              <a:t> 2024». </a:t>
            </a:r>
            <a:r>
              <a:rPr lang="ru-RU" sz="2200" b="1" i="1" dirty="0" smtClean="0">
                <a:solidFill>
                  <a:schemeClr val="bg1"/>
                </a:solidFill>
              </a:rPr>
              <a:t>Участие в образовательной сессии «Лидеры </a:t>
            </a:r>
            <a:r>
              <a:rPr lang="ru-RU" sz="2200" b="1" i="1" dirty="0" err="1" smtClean="0">
                <a:solidFill>
                  <a:schemeClr val="bg1"/>
                </a:solidFill>
              </a:rPr>
              <a:t>Сферума</a:t>
            </a:r>
            <a:r>
              <a:rPr lang="ru-RU" sz="2200" b="1" i="1" dirty="0" smtClean="0">
                <a:solidFill>
                  <a:schemeClr val="bg1"/>
                </a:solidFill>
              </a:rPr>
              <a:t>» в Центре знаний «Машук»</a:t>
            </a:r>
            <a:br>
              <a:rPr lang="ru-RU" sz="2200" b="1" i="1" dirty="0" smtClean="0">
                <a:solidFill>
                  <a:schemeClr val="bg1"/>
                </a:solidFill>
              </a:rPr>
            </a:br>
            <a:br>
              <a:rPr lang="ru-RU" sz="2200" b="1" i="1" dirty="0" smtClean="0">
                <a:solidFill>
                  <a:schemeClr val="bg1"/>
                </a:solidFill>
              </a:rPr>
            </a:br>
            <a:br>
              <a:rPr lang="ru-RU" sz="2200" b="1" i="1" dirty="0" smtClean="0">
                <a:solidFill>
                  <a:schemeClr val="accent1"/>
                </a:solidFill>
              </a:rPr>
            </a:br>
            <a:endParaRPr lang="ru-RU" sz="2200" b="1" i="1" dirty="0" smtClean="0">
              <a:solidFill>
                <a:schemeClr val="accent1"/>
              </a:solidFill>
              <a:latin typeface="Calibri Light" panose="020F03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8000" y="2844000"/>
            <a:ext cx="5181600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tabLst>
                <a:tab pos="372110" algn="l"/>
              </a:tabLst>
            </a:pPr>
            <a:r>
              <a:rPr lang="ru-RU" sz="1600" b="1" spc="-13" dirty="0" smtClean="0">
                <a:solidFill>
                  <a:srgbClr val="FF0000"/>
                </a:solidFill>
                <a:latin typeface="Microsoft Sans Serif" panose="020B0604020202020204"/>
                <a:cs typeface="Microsoft Sans Serif" panose="020B0604020202020204"/>
              </a:rPr>
              <a:t> </a:t>
            </a:r>
            <a:endParaRPr lang="ru-RU" sz="1600" spc="-7" dirty="0" smtClean="0">
              <a:solidFill>
                <a:srgbClr val="363535"/>
              </a:solidFill>
              <a:latin typeface="Microsoft Sans Serif" panose="020B0604020202020204"/>
              <a:cs typeface="Microsoft Sans Serif" panose="020B0604020202020204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1" cstate="print"/>
          <a:srcRect l="22929" t="18618" r="41956" b="22507"/>
          <a:stretch>
            <a:fillRect/>
          </a:stretch>
        </p:blipFill>
        <p:spPr bwMode="auto">
          <a:xfrm>
            <a:off x="3071664" y="1988840"/>
            <a:ext cx="4533900" cy="3995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7368" y="1988840"/>
            <a:ext cx="2427109" cy="399585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96200" y="1988840"/>
            <a:ext cx="3859034" cy="216905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560496" y="4365104"/>
            <a:ext cx="1184562" cy="165687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96200" y="4293096"/>
            <a:ext cx="2402801" cy="17298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61"/>
          <p:cNvSpPr txBox="1">
            <a:spLocks noGrp="1"/>
          </p:cNvSpPr>
          <p:nvPr>
            <p:ph type="ctrTitle"/>
          </p:nvPr>
        </p:nvSpPr>
        <p:spPr>
          <a:xfrm>
            <a:off x="2484020" y="541122"/>
            <a:ext cx="9172356" cy="1937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-US" sz="4700" dirty="0" smtClean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Стратегическая сессия «Лидеры Сферума»</a:t>
            </a:r>
            <a:endParaRPr sz="2500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755466" y="1988841"/>
            <a:ext cx="10343458" cy="1148498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endParaRPr lang="ru-RU" sz="1800" dirty="0" smtClean="0"/>
          </a:p>
          <a:p>
            <a:pPr algn="ctr">
              <a:lnSpc>
                <a:spcPct val="100000"/>
              </a:lnSpc>
            </a:pPr>
            <a:r>
              <a:rPr lang="ru-RU" sz="1800" dirty="0" smtClean="0"/>
              <a:t>Стремление к личностному росту, мотивация и вдохновение</a:t>
            </a:r>
            <a:endParaRPr lang="ru-RU" sz="1800" dirty="0" smtClean="0"/>
          </a:p>
          <a:p>
            <a:pPr algn="ctr">
              <a:lnSpc>
                <a:spcPct val="100000"/>
              </a:lnSpc>
            </a:pPr>
            <a:r>
              <a:rPr lang="ru-RU" sz="1800" dirty="0" smtClean="0"/>
              <a:t>Овладение профессиональными компетентностями, инструментами</a:t>
            </a:r>
            <a:endParaRPr lang="ru-RU" sz="1800" dirty="0" smtClean="0"/>
          </a:p>
          <a:p>
            <a:pPr algn="ctr">
              <a:lnSpc>
                <a:spcPct val="100000"/>
              </a:lnSpc>
            </a:pPr>
            <a:r>
              <a:rPr lang="ru-RU" sz="1800" dirty="0" smtClean="0"/>
              <a:t>Эффективные коммуникации, обмен практиками, ресурсами</a:t>
            </a:r>
            <a:endParaRPr lang="ru-RU" sz="1800" dirty="0" smtClean="0"/>
          </a:p>
          <a:p>
            <a:pPr algn="ctr">
              <a:lnSpc>
                <a:spcPct val="100000"/>
              </a:lnSpc>
            </a:pPr>
            <a:r>
              <a:rPr lang="ru-RU" sz="1800" dirty="0" smtClean="0"/>
              <a:t>Перспектива развития и сотрудничества</a:t>
            </a:r>
            <a:endParaRPr lang="ru-RU" sz="1800" dirty="0" smtClean="0"/>
          </a:p>
          <a:p>
            <a:pPr algn="ctr">
              <a:lnSpc>
                <a:spcPct val="100000"/>
              </a:lnSpc>
            </a:pPr>
            <a:r>
              <a:rPr lang="ru-RU" sz="1800" dirty="0" smtClean="0"/>
              <a:t> </a:t>
            </a:r>
            <a:endParaRPr lang="ru-RU" sz="1800" dirty="0"/>
          </a:p>
        </p:txBody>
      </p:sp>
      <p:grpSp>
        <p:nvGrpSpPr>
          <p:cNvPr id="2" name="Google Shape;593;p61"/>
          <p:cNvGrpSpPr/>
          <p:nvPr/>
        </p:nvGrpSpPr>
        <p:grpSpPr>
          <a:xfrm>
            <a:off x="514947" y="6048422"/>
            <a:ext cx="3132950" cy="557329"/>
            <a:chOff x="651195" y="592289"/>
            <a:chExt cx="3355898" cy="709822"/>
          </a:xfrm>
        </p:grpSpPr>
        <p:sp>
          <p:nvSpPr>
            <p:cNvPr id="594" name="Google Shape;594;p61"/>
            <p:cNvSpPr/>
            <p:nvPr/>
          </p:nvSpPr>
          <p:spPr>
            <a:xfrm>
              <a:off x="1512231" y="646441"/>
              <a:ext cx="2494862" cy="588979"/>
            </a:xfrm>
            <a:custGeom>
              <a:avLst/>
              <a:gdLst/>
              <a:ahLst/>
              <a:cxnLst/>
              <a:rect l="l" t="t" r="r" b="b"/>
              <a:pathLst>
                <a:path w="1858370" h="438718" extrusionOk="0">
                  <a:moveTo>
                    <a:pt x="132768" y="344711"/>
                  </a:moveTo>
                  <a:cubicBezTo>
                    <a:pt x="186842" y="344711"/>
                    <a:pt x="238014" y="316750"/>
                    <a:pt x="256854" y="261802"/>
                  </a:cubicBezTo>
                  <a:lnTo>
                    <a:pt x="195523" y="251678"/>
                  </a:lnTo>
                  <a:cubicBezTo>
                    <a:pt x="184423" y="271898"/>
                    <a:pt x="162708" y="285405"/>
                    <a:pt x="136127" y="285405"/>
                  </a:cubicBezTo>
                  <a:cubicBezTo>
                    <a:pt x="96539" y="285405"/>
                    <a:pt x="68050" y="255522"/>
                    <a:pt x="68050" y="213594"/>
                  </a:cubicBezTo>
                  <a:cubicBezTo>
                    <a:pt x="68050" y="171638"/>
                    <a:pt x="96539" y="141755"/>
                    <a:pt x="136127" y="141755"/>
                  </a:cubicBezTo>
                  <a:cubicBezTo>
                    <a:pt x="162197" y="141755"/>
                    <a:pt x="183940" y="155262"/>
                    <a:pt x="193588" y="175969"/>
                  </a:cubicBezTo>
                  <a:lnTo>
                    <a:pt x="254919" y="165846"/>
                  </a:lnTo>
                  <a:cubicBezTo>
                    <a:pt x="237047" y="111385"/>
                    <a:pt x="188777" y="82476"/>
                    <a:pt x="132768" y="82476"/>
                  </a:cubicBezTo>
                  <a:cubicBezTo>
                    <a:pt x="55015" y="82476"/>
                    <a:pt x="0" y="137424"/>
                    <a:pt x="0" y="213594"/>
                  </a:cubicBezTo>
                  <a:cubicBezTo>
                    <a:pt x="0" y="289736"/>
                    <a:pt x="55015" y="344711"/>
                    <a:pt x="132768" y="344711"/>
                  </a:cubicBezTo>
                  <a:close/>
                  <a:moveTo>
                    <a:pt x="412386" y="438691"/>
                  </a:moveTo>
                  <a:lnTo>
                    <a:pt x="474201" y="438691"/>
                  </a:lnTo>
                  <a:lnTo>
                    <a:pt x="474201" y="340840"/>
                  </a:lnTo>
                  <a:cubicBezTo>
                    <a:pt x="552894" y="340840"/>
                    <a:pt x="608447" y="287814"/>
                    <a:pt x="608447" y="213079"/>
                  </a:cubicBezTo>
                  <a:cubicBezTo>
                    <a:pt x="608447" y="138372"/>
                    <a:pt x="552894" y="85860"/>
                    <a:pt x="474201" y="85860"/>
                  </a:cubicBezTo>
                  <a:lnTo>
                    <a:pt x="474201" y="0"/>
                  </a:lnTo>
                  <a:lnTo>
                    <a:pt x="412386" y="0"/>
                  </a:lnTo>
                  <a:lnTo>
                    <a:pt x="412386" y="85806"/>
                  </a:lnTo>
                  <a:cubicBezTo>
                    <a:pt x="334177" y="85806"/>
                    <a:pt x="278651" y="138345"/>
                    <a:pt x="278651" y="213079"/>
                  </a:cubicBezTo>
                  <a:cubicBezTo>
                    <a:pt x="278651" y="287787"/>
                    <a:pt x="334177" y="340840"/>
                    <a:pt x="412386" y="340840"/>
                  </a:cubicBezTo>
                  <a:lnTo>
                    <a:pt x="412386" y="438664"/>
                  </a:lnTo>
                  <a:close/>
                  <a:moveTo>
                    <a:pt x="412386" y="285405"/>
                  </a:moveTo>
                  <a:cubicBezTo>
                    <a:pt x="372797" y="285405"/>
                    <a:pt x="345276" y="256009"/>
                    <a:pt x="345276" y="213106"/>
                  </a:cubicBezTo>
                  <a:cubicBezTo>
                    <a:pt x="345276" y="170691"/>
                    <a:pt x="372797" y="141268"/>
                    <a:pt x="412386" y="141268"/>
                  </a:cubicBezTo>
                  <a:lnTo>
                    <a:pt x="412386" y="285405"/>
                  </a:lnTo>
                  <a:close/>
                  <a:moveTo>
                    <a:pt x="474201" y="285405"/>
                  </a:moveTo>
                  <a:lnTo>
                    <a:pt x="474201" y="141268"/>
                  </a:lnTo>
                  <a:cubicBezTo>
                    <a:pt x="514273" y="141268"/>
                    <a:pt x="541794" y="170691"/>
                    <a:pt x="541794" y="213106"/>
                  </a:cubicBezTo>
                  <a:cubicBezTo>
                    <a:pt x="541794" y="256009"/>
                    <a:pt x="514273" y="285405"/>
                    <a:pt x="474201" y="285405"/>
                  </a:cubicBezTo>
                  <a:close/>
                  <a:moveTo>
                    <a:pt x="905910" y="209723"/>
                  </a:moveTo>
                  <a:cubicBezTo>
                    <a:pt x="905910" y="138372"/>
                    <a:pt x="850841" y="82449"/>
                    <a:pt x="772632" y="82449"/>
                  </a:cubicBezTo>
                  <a:cubicBezTo>
                    <a:pt x="694907" y="82449"/>
                    <a:pt x="639381" y="137397"/>
                    <a:pt x="639381" y="213594"/>
                  </a:cubicBezTo>
                  <a:cubicBezTo>
                    <a:pt x="639381" y="289736"/>
                    <a:pt x="694423" y="344711"/>
                    <a:pt x="771665" y="344711"/>
                  </a:cubicBezTo>
                  <a:cubicBezTo>
                    <a:pt x="825255" y="344711"/>
                    <a:pt x="877422" y="319159"/>
                    <a:pt x="894784" y="270003"/>
                  </a:cubicBezTo>
                  <a:lnTo>
                    <a:pt x="833480" y="259853"/>
                  </a:lnTo>
                  <a:cubicBezTo>
                    <a:pt x="821896" y="276256"/>
                    <a:pt x="801605" y="286867"/>
                    <a:pt x="775535" y="286867"/>
                  </a:cubicBezTo>
                  <a:cubicBezTo>
                    <a:pt x="737371" y="286867"/>
                    <a:pt x="712269" y="264671"/>
                    <a:pt x="706006" y="230457"/>
                  </a:cubicBezTo>
                  <a:lnTo>
                    <a:pt x="904943" y="230457"/>
                  </a:lnTo>
                  <a:cubicBezTo>
                    <a:pt x="905427" y="224664"/>
                    <a:pt x="905910" y="217437"/>
                    <a:pt x="905910" y="209723"/>
                  </a:cubicBezTo>
                  <a:close/>
                  <a:moveTo>
                    <a:pt x="772632" y="136910"/>
                  </a:moveTo>
                  <a:cubicBezTo>
                    <a:pt x="803056" y="136910"/>
                    <a:pt x="826223" y="156697"/>
                    <a:pt x="834931" y="183683"/>
                  </a:cubicBezTo>
                  <a:lnTo>
                    <a:pt x="709393" y="183683"/>
                  </a:lnTo>
                  <a:cubicBezTo>
                    <a:pt x="718531" y="155722"/>
                    <a:pt x="742209" y="136937"/>
                    <a:pt x="772632" y="136937"/>
                  </a:cubicBezTo>
                  <a:close/>
                  <a:moveTo>
                    <a:pt x="946681" y="438691"/>
                  </a:moveTo>
                  <a:lnTo>
                    <a:pt x="1011856" y="438691"/>
                  </a:lnTo>
                  <a:lnTo>
                    <a:pt x="1011856" y="303757"/>
                  </a:lnTo>
                  <a:cubicBezTo>
                    <a:pt x="1035544" y="329813"/>
                    <a:pt x="1068992" y="344676"/>
                    <a:pt x="1104067" y="344738"/>
                  </a:cubicBezTo>
                  <a:cubicBezTo>
                    <a:pt x="1176498" y="344738"/>
                    <a:pt x="1227213" y="289790"/>
                    <a:pt x="1227213" y="213621"/>
                  </a:cubicBezTo>
                  <a:cubicBezTo>
                    <a:pt x="1227213" y="137451"/>
                    <a:pt x="1176498" y="82476"/>
                    <a:pt x="1104067" y="82476"/>
                  </a:cubicBezTo>
                  <a:cubicBezTo>
                    <a:pt x="1058701" y="82476"/>
                    <a:pt x="1025374" y="106567"/>
                    <a:pt x="1008953" y="126841"/>
                  </a:cubicBezTo>
                  <a:lnTo>
                    <a:pt x="997397" y="87321"/>
                  </a:lnTo>
                  <a:lnTo>
                    <a:pt x="946681" y="87321"/>
                  </a:lnTo>
                  <a:lnTo>
                    <a:pt x="946681" y="438718"/>
                  </a:lnTo>
                  <a:close/>
                  <a:moveTo>
                    <a:pt x="1086222" y="286840"/>
                  </a:moveTo>
                  <a:cubicBezTo>
                    <a:pt x="1042279" y="286840"/>
                    <a:pt x="1011856" y="255982"/>
                    <a:pt x="1011856" y="213594"/>
                  </a:cubicBezTo>
                  <a:cubicBezTo>
                    <a:pt x="1011856" y="171151"/>
                    <a:pt x="1042279" y="140321"/>
                    <a:pt x="1086222" y="140321"/>
                  </a:cubicBezTo>
                  <a:cubicBezTo>
                    <a:pt x="1129680" y="140321"/>
                    <a:pt x="1159137" y="171178"/>
                    <a:pt x="1159137" y="213594"/>
                  </a:cubicBezTo>
                  <a:cubicBezTo>
                    <a:pt x="1159137" y="256009"/>
                    <a:pt x="1129680" y="286867"/>
                    <a:pt x="1086222" y="286867"/>
                  </a:cubicBezTo>
                  <a:close/>
                  <a:moveTo>
                    <a:pt x="1443162" y="87294"/>
                  </a:moveTo>
                  <a:lnTo>
                    <a:pt x="1382826" y="255035"/>
                  </a:lnTo>
                  <a:lnTo>
                    <a:pt x="1374118" y="255035"/>
                  </a:lnTo>
                  <a:lnTo>
                    <a:pt x="1306041" y="87294"/>
                  </a:lnTo>
                  <a:lnTo>
                    <a:pt x="1236513" y="87294"/>
                  </a:lnTo>
                  <a:lnTo>
                    <a:pt x="1348532" y="352425"/>
                  </a:lnTo>
                  <a:cubicBezTo>
                    <a:pt x="1340818" y="372672"/>
                    <a:pt x="1333078" y="379412"/>
                    <a:pt x="1315206" y="379412"/>
                  </a:cubicBezTo>
                  <a:lnTo>
                    <a:pt x="1265485" y="379412"/>
                  </a:lnTo>
                  <a:lnTo>
                    <a:pt x="1270806" y="438691"/>
                  </a:lnTo>
                  <a:lnTo>
                    <a:pt x="1310395" y="438691"/>
                  </a:lnTo>
                  <a:cubicBezTo>
                    <a:pt x="1361567" y="438691"/>
                    <a:pt x="1388120" y="415575"/>
                    <a:pt x="1407417" y="363496"/>
                  </a:cubicBezTo>
                  <a:lnTo>
                    <a:pt x="1508847" y="87294"/>
                  </a:lnTo>
                  <a:lnTo>
                    <a:pt x="1443162" y="87294"/>
                  </a:lnTo>
                  <a:close/>
                  <a:moveTo>
                    <a:pt x="1546931" y="339893"/>
                  </a:moveTo>
                  <a:lnTo>
                    <a:pt x="1608746" y="339893"/>
                  </a:lnTo>
                  <a:lnTo>
                    <a:pt x="1608746" y="165385"/>
                  </a:lnTo>
                  <a:lnTo>
                    <a:pt x="1617426" y="165385"/>
                  </a:lnTo>
                  <a:lnTo>
                    <a:pt x="1676339" y="339893"/>
                  </a:lnTo>
                  <a:lnTo>
                    <a:pt x="1726059" y="339893"/>
                  </a:lnTo>
                  <a:lnTo>
                    <a:pt x="1788358" y="165385"/>
                  </a:lnTo>
                  <a:lnTo>
                    <a:pt x="1796555" y="165385"/>
                  </a:lnTo>
                  <a:lnTo>
                    <a:pt x="1796555" y="339893"/>
                  </a:lnTo>
                  <a:lnTo>
                    <a:pt x="1858370" y="339893"/>
                  </a:lnTo>
                  <a:lnTo>
                    <a:pt x="1858370" y="87294"/>
                  </a:lnTo>
                  <a:lnTo>
                    <a:pt x="1762288" y="87294"/>
                  </a:lnTo>
                  <a:lnTo>
                    <a:pt x="1707246" y="244424"/>
                  </a:lnTo>
                  <a:lnTo>
                    <a:pt x="1698538" y="244424"/>
                  </a:lnTo>
                  <a:lnTo>
                    <a:pt x="1645431" y="87294"/>
                  </a:lnTo>
                  <a:lnTo>
                    <a:pt x="1546931" y="87294"/>
                  </a:lnTo>
                  <a:lnTo>
                    <a:pt x="1546931" y="33989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>
                <a:buSzPts val="1100"/>
              </a:pPr>
              <a:endParaRPr sz="1300">
                <a:latin typeface="Play"/>
                <a:ea typeface="Play"/>
                <a:cs typeface="Play"/>
                <a:sym typeface="Play"/>
              </a:endParaRPr>
            </a:p>
          </p:txBody>
        </p:sp>
        <p:pic>
          <p:nvPicPr>
            <p:cNvPr id="595" name="Google Shape;595;p61"/>
            <p:cNvPicPr preferRelativeResize="0"/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651195" y="592289"/>
              <a:ext cx="709822" cy="7098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Рисунок 6"/>
          <p:cNvSpPr txBox="1"/>
          <p:nvPr/>
        </p:nvSpPr>
        <p:spPr>
          <a:xfrm>
            <a:off x="5612192" y="3949004"/>
            <a:ext cx="6178743" cy="1688123"/>
          </a:xfrm>
          <a:prstGeom prst="roundRect">
            <a:avLst>
              <a:gd name="adj" fmla="val 10642"/>
            </a:avLst>
          </a:prstGeom>
          <a:noFill/>
          <a:ln>
            <a:noFill/>
          </a:ln>
        </p:spPr>
      </p:sp>
      <p:sp>
        <p:nvSpPr>
          <p:cNvPr id="10" name="Рисунок 6"/>
          <p:cNvSpPr txBox="1"/>
          <p:nvPr/>
        </p:nvSpPr>
        <p:spPr>
          <a:xfrm>
            <a:off x="5612192" y="3949004"/>
            <a:ext cx="6178743" cy="1688123"/>
          </a:xfrm>
          <a:prstGeom prst="roundRect">
            <a:avLst>
              <a:gd name="adj" fmla="val 10642"/>
            </a:avLst>
          </a:prstGeom>
          <a:noFill/>
          <a:ln>
            <a:noFill/>
          </a:ln>
        </p:spPr>
      </p:sp>
      <p:pic>
        <p:nvPicPr>
          <p:cNvPr id="1027" name="Picture 3" descr="D:\Звездочка\Лидеры Сферума\az-PaBQi-N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000" y="3519000"/>
            <a:ext cx="1667551" cy="193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Подзаголовок 5"/>
          <p:cNvSpPr txBox="1"/>
          <p:nvPr/>
        </p:nvSpPr>
        <p:spPr>
          <a:xfrm>
            <a:off x="736064" y="5215663"/>
            <a:ext cx="5984000" cy="7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2050" name="Picture 2" descr="https://sun9-53.userapi.com/impg/SFDjB1hxxjnOwKVl5t-tptpXvxwuLUDByk_vCQ/Yj827kWF4pU.jpg?size=1280x867&amp;quality=96&amp;sign=bf9853215066fdc1e0412de2eddf006c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6000" y="3519000"/>
            <a:ext cx="2663470" cy="1939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https://sun9-12.userapi.com/impg/_dXU9xT7tuNJx-OH8cuTCfdOSUmeSnWTHHhSFA/ua-247JAcWQ.jpg?size=1280x853&amp;quality=95&amp;sign=e210e869cf4807418599488ad9f2611c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96000" y="3519000"/>
            <a:ext cx="3164798" cy="19647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4" name="Picture 6" descr="https://sun9-18.userapi.com/impg/T9YCzAu-X3WYiQJbdZKxfBLdU3cpKiUf_0uxgA/uC9H_c5KbXE.jpg?size=1280x960&amp;quality=95&amp;sign=18a3834f46e80b1e161dcc1419660b34&amp;type=album"/>
          <p:cNvPicPr>
            <a:picLocks noChangeAspect="1" noChangeArrowheads="1"/>
          </p:cNvPicPr>
          <p:nvPr/>
        </p:nvPicPr>
        <p:blipFill>
          <a:blip r:embed="rId5" cstate="print"/>
          <a:srcRect t="12473"/>
          <a:stretch>
            <a:fillRect/>
          </a:stretch>
        </p:blipFill>
        <p:spPr bwMode="auto">
          <a:xfrm>
            <a:off x="8526000" y="3519000"/>
            <a:ext cx="3003036" cy="19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2"/>
          <p:cNvSpPr txBox="1">
            <a:spLocks noGrp="1"/>
          </p:cNvSpPr>
          <p:nvPr>
            <p:ph type="ctrTitle"/>
          </p:nvPr>
        </p:nvSpPr>
        <p:spPr>
          <a:xfrm>
            <a:off x="983432" y="415700"/>
            <a:ext cx="10194693" cy="1937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ea typeface="Arial" panose="020B0604020202020204"/>
                <a:cs typeface="Arial" panose="020B0604020202020204"/>
                <a:sym typeface="Arial" panose="020B0604020202020204"/>
              </a:rPr>
              <a:t>Инструменты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ea typeface="Arial" panose="020B0604020202020204"/>
                <a:cs typeface="Arial" panose="020B0604020202020204"/>
                <a:sym typeface="Arial" panose="020B0604020202020204"/>
              </a:rPr>
              <a:t>Сферума</a:t>
            </a:r>
            <a:r>
              <a:rPr lang="ru-RU" sz="2400" dirty="0" smtClean="0">
                <a:ea typeface="Arial" panose="020B0604020202020204"/>
                <a:cs typeface="Arial" panose="020B0604020202020204"/>
                <a:sym typeface="Arial" panose="020B0604020202020204"/>
              </a:rPr>
              <a:t> в работе с педагогами</a:t>
            </a:r>
            <a:endParaRPr sz="2400" dirty="0"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59" name="Google Shape;459;p52"/>
          <p:cNvSpPr txBox="1"/>
          <p:nvPr/>
        </p:nvSpPr>
        <p:spPr>
          <a:xfrm>
            <a:off x="4024827" y="2107279"/>
            <a:ext cx="5308359" cy="45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940"/>
              </a:spcAft>
              <a:buClr>
                <a:schemeClr val="accent1"/>
              </a:buClr>
              <a:buSzPts val="1400"/>
            </a:pPr>
          </a:p>
        </p:txBody>
      </p:sp>
      <p:sp>
        <p:nvSpPr>
          <p:cNvPr id="28" name="Google Shape;701;p69"/>
          <p:cNvSpPr txBox="1"/>
          <p:nvPr/>
        </p:nvSpPr>
        <p:spPr>
          <a:xfrm>
            <a:off x="2496000" y="6039000"/>
            <a:ext cx="10164400" cy="382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 panose="020B0604020202020204"/>
              <a:buNone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Яркий учебный год со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" name="Google Shape;593;p61"/>
          <p:cNvGrpSpPr/>
          <p:nvPr/>
        </p:nvGrpSpPr>
        <p:grpSpPr>
          <a:xfrm>
            <a:off x="6433079" y="6016892"/>
            <a:ext cx="3132950" cy="557329"/>
            <a:chOff x="651195" y="592289"/>
            <a:chExt cx="3355898" cy="709822"/>
          </a:xfrm>
        </p:grpSpPr>
        <p:sp>
          <p:nvSpPr>
            <p:cNvPr id="18" name="Google Shape;594;p61"/>
            <p:cNvSpPr/>
            <p:nvPr/>
          </p:nvSpPr>
          <p:spPr>
            <a:xfrm>
              <a:off x="1512231" y="646441"/>
              <a:ext cx="2494862" cy="588979"/>
            </a:xfrm>
            <a:custGeom>
              <a:avLst/>
              <a:gdLst/>
              <a:ahLst/>
              <a:cxnLst/>
              <a:rect l="l" t="t" r="r" b="b"/>
              <a:pathLst>
                <a:path w="1858370" h="438718" extrusionOk="0">
                  <a:moveTo>
                    <a:pt x="132768" y="344711"/>
                  </a:moveTo>
                  <a:cubicBezTo>
                    <a:pt x="186842" y="344711"/>
                    <a:pt x="238014" y="316750"/>
                    <a:pt x="256854" y="261802"/>
                  </a:cubicBezTo>
                  <a:lnTo>
                    <a:pt x="195523" y="251678"/>
                  </a:lnTo>
                  <a:cubicBezTo>
                    <a:pt x="184423" y="271898"/>
                    <a:pt x="162708" y="285405"/>
                    <a:pt x="136127" y="285405"/>
                  </a:cubicBezTo>
                  <a:cubicBezTo>
                    <a:pt x="96539" y="285405"/>
                    <a:pt x="68050" y="255522"/>
                    <a:pt x="68050" y="213594"/>
                  </a:cubicBezTo>
                  <a:cubicBezTo>
                    <a:pt x="68050" y="171638"/>
                    <a:pt x="96539" y="141755"/>
                    <a:pt x="136127" y="141755"/>
                  </a:cubicBezTo>
                  <a:cubicBezTo>
                    <a:pt x="162197" y="141755"/>
                    <a:pt x="183940" y="155262"/>
                    <a:pt x="193588" y="175969"/>
                  </a:cubicBezTo>
                  <a:lnTo>
                    <a:pt x="254919" y="165846"/>
                  </a:lnTo>
                  <a:cubicBezTo>
                    <a:pt x="237047" y="111385"/>
                    <a:pt x="188777" y="82476"/>
                    <a:pt x="132768" y="82476"/>
                  </a:cubicBezTo>
                  <a:cubicBezTo>
                    <a:pt x="55015" y="82476"/>
                    <a:pt x="0" y="137424"/>
                    <a:pt x="0" y="213594"/>
                  </a:cubicBezTo>
                  <a:cubicBezTo>
                    <a:pt x="0" y="289736"/>
                    <a:pt x="55015" y="344711"/>
                    <a:pt x="132768" y="344711"/>
                  </a:cubicBezTo>
                  <a:close/>
                  <a:moveTo>
                    <a:pt x="412386" y="438691"/>
                  </a:moveTo>
                  <a:lnTo>
                    <a:pt x="474201" y="438691"/>
                  </a:lnTo>
                  <a:lnTo>
                    <a:pt x="474201" y="340840"/>
                  </a:lnTo>
                  <a:cubicBezTo>
                    <a:pt x="552894" y="340840"/>
                    <a:pt x="608447" y="287814"/>
                    <a:pt x="608447" y="213079"/>
                  </a:cubicBezTo>
                  <a:cubicBezTo>
                    <a:pt x="608447" y="138372"/>
                    <a:pt x="552894" y="85860"/>
                    <a:pt x="474201" y="85860"/>
                  </a:cubicBezTo>
                  <a:lnTo>
                    <a:pt x="474201" y="0"/>
                  </a:lnTo>
                  <a:lnTo>
                    <a:pt x="412386" y="0"/>
                  </a:lnTo>
                  <a:lnTo>
                    <a:pt x="412386" y="85806"/>
                  </a:lnTo>
                  <a:cubicBezTo>
                    <a:pt x="334177" y="85806"/>
                    <a:pt x="278651" y="138345"/>
                    <a:pt x="278651" y="213079"/>
                  </a:cubicBezTo>
                  <a:cubicBezTo>
                    <a:pt x="278651" y="287787"/>
                    <a:pt x="334177" y="340840"/>
                    <a:pt x="412386" y="340840"/>
                  </a:cubicBezTo>
                  <a:lnTo>
                    <a:pt x="412386" y="438664"/>
                  </a:lnTo>
                  <a:close/>
                  <a:moveTo>
                    <a:pt x="412386" y="285405"/>
                  </a:moveTo>
                  <a:cubicBezTo>
                    <a:pt x="372797" y="285405"/>
                    <a:pt x="345276" y="256009"/>
                    <a:pt x="345276" y="213106"/>
                  </a:cubicBezTo>
                  <a:cubicBezTo>
                    <a:pt x="345276" y="170691"/>
                    <a:pt x="372797" y="141268"/>
                    <a:pt x="412386" y="141268"/>
                  </a:cubicBezTo>
                  <a:lnTo>
                    <a:pt x="412386" y="285405"/>
                  </a:lnTo>
                  <a:close/>
                  <a:moveTo>
                    <a:pt x="474201" y="285405"/>
                  </a:moveTo>
                  <a:lnTo>
                    <a:pt x="474201" y="141268"/>
                  </a:lnTo>
                  <a:cubicBezTo>
                    <a:pt x="514273" y="141268"/>
                    <a:pt x="541794" y="170691"/>
                    <a:pt x="541794" y="213106"/>
                  </a:cubicBezTo>
                  <a:cubicBezTo>
                    <a:pt x="541794" y="256009"/>
                    <a:pt x="514273" y="285405"/>
                    <a:pt x="474201" y="285405"/>
                  </a:cubicBezTo>
                  <a:close/>
                  <a:moveTo>
                    <a:pt x="905910" y="209723"/>
                  </a:moveTo>
                  <a:cubicBezTo>
                    <a:pt x="905910" y="138372"/>
                    <a:pt x="850841" y="82449"/>
                    <a:pt x="772632" y="82449"/>
                  </a:cubicBezTo>
                  <a:cubicBezTo>
                    <a:pt x="694907" y="82449"/>
                    <a:pt x="639381" y="137397"/>
                    <a:pt x="639381" y="213594"/>
                  </a:cubicBezTo>
                  <a:cubicBezTo>
                    <a:pt x="639381" y="289736"/>
                    <a:pt x="694423" y="344711"/>
                    <a:pt x="771665" y="344711"/>
                  </a:cubicBezTo>
                  <a:cubicBezTo>
                    <a:pt x="825255" y="344711"/>
                    <a:pt x="877422" y="319159"/>
                    <a:pt x="894784" y="270003"/>
                  </a:cubicBezTo>
                  <a:lnTo>
                    <a:pt x="833480" y="259853"/>
                  </a:lnTo>
                  <a:cubicBezTo>
                    <a:pt x="821896" y="276256"/>
                    <a:pt x="801605" y="286867"/>
                    <a:pt x="775535" y="286867"/>
                  </a:cubicBezTo>
                  <a:cubicBezTo>
                    <a:pt x="737371" y="286867"/>
                    <a:pt x="712269" y="264671"/>
                    <a:pt x="706006" y="230457"/>
                  </a:cubicBezTo>
                  <a:lnTo>
                    <a:pt x="904943" y="230457"/>
                  </a:lnTo>
                  <a:cubicBezTo>
                    <a:pt x="905427" y="224664"/>
                    <a:pt x="905910" y="217437"/>
                    <a:pt x="905910" y="209723"/>
                  </a:cubicBezTo>
                  <a:close/>
                  <a:moveTo>
                    <a:pt x="772632" y="136910"/>
                  </a:moveTo>
                  <a:cubicBezTo>
                    <a:pt x="803056" y="136910"/>
                    <a:pt x="826223" y="156697"/>
                    <a:pt x="834931" y="183683"/>
                  </a:cubicBezTo>
                  <a:lnTo>
                    <a:pt x="709393" y="183683"/>
                  </a:lnTo>
                  <a:cubicBezTo>
                    <a:pt x="718531" y="155722"/>
                    <a:pt x="742209" y="136937"/>
                    <a:pt x="772632" y="136937"/>
                  </a:cubicBezTo>
                  <a:close/>
                  <a:moveTo>
                    <a:pt x="946681" y="438691"/>
                  </a:moveTo>
                  <a:lnTo>
                    <a:pt x="1011856" y="438691"/>
                  </a:lnTo>
                  <a:lnTo>
                    <a:pt x="1011856" y="303757"/>
                  </a:lnTo>
                  <a:cubicBezTo>
                    <a:pt x="1035544" y="329813"/>
                    <a:pt x="1068992" y="344676"/>
                    <a:pt x="1104067" y="344738"/>
                  </a:cubicBezTo>
                  <a:cubicBezTo>
                    <a:pt x="1176498" y="344738"/>
                    <a:pt x="1227213" y="289790"/>
                    <a:pt x="1227213" y="213621"/>
                  </a:cubicBezTo>
                  <a:cubicBezTo>
                    <a:pt x="1227213" y="137451"/>
                    <a:pt x="1176498" y="82476"/>
                    <a:pt x="1104067" y="82476"/>
                  </a:cubicBezTo>
                  <a:cubicBezTo>
                    <a:pt x="1058701" y="82476"/>
                    <a:pt x="1025374" y="106567"/>
                    <a:pt x="1008953" y="126841"/>
                  </a:cubicBezTo>
                  <a:lnTo>
                    <a:pt x="997397" y="87321"/>
                  </a:lnTo>
                  <a:lnTo>
                    <a:pt x="946681" y="87321"/>
                  </a:lnTo>
                  <a:lnTo>
                    <a:pt x="946681" y="438718"/>
                  </a:lnTo>
                  <a:close/>
                  <a:moveTo>
                    <a:pt x="1086222" y="286840"/>
                  </a:moveTo>
                  <a:cubicBezTo>
                    <a:pt x="1042279" y="286840"/>
                    <a:pt x="1011856" y="255982"/>
                    <a:pt x="1011856" y="213594"/>
                  </a:cubicBezTo>
                  <a:cubicBezTo>
                    <a:pt x="1011856" y="171151"/>
                    <a:pt x="1042279" y="140321"/>
                    <a:pt x="1086222" y="140321"/>
                  </a:cubicBezTo>
                  <a:cubicBezTo>
                    <a:pt x="1129680" y="140321"/>
                    <a:pt x="1159137" y="171178"/>
                    <a:pt x="1159137" y="213594"/>
                  </a:cubicBezTo>
                  <a:cubicBezTo>
                    <a:pt x="1159137" y="256009"/>
                    <a:pt x="1129680" y="286867"/>
                    <a:pt x="1086222" y="286867"/>
                  </a:cubicBezTo>
                  <a:close/>
                  <a:moveTo>
                    <a:pt x="1443162" y="87294"/>
                  </a:moveTo>
                  <a:lnTo>
                    <a:pt x="1382826" y="255035"/>
                  </a:lnTo>
                  <a:lnTo>
                    <a:pt x="1374118" y="255035"/>
                  </a:lnTo>
                  <a:lnTo>
                    <a:pt x="1306041" y="87294"/>
                  </a:lnTo>
                  <a:lnTo>
                    <a:pt x="1236513" y="87294"/>
                  </a:lnTo>
                  <a:lnTo>
                    <a:pt x="1348532" y="352425"/>
                  </a:lnTo>
                  <a:cubicBezTo>
                    <a:pt x="1340818" y="372672"/>
                    <a:pt x="1333078" y="379412"/>
                    <a:pt x="1315206" y="379412"/>
                  </a:cubicBezTo>
                  <a:lnTo>
                    <a:pt x="1265485" y="379412"/>
                  </a:lnTo>
                  <a:lnTo>
                    <a:pt x="1270806" y="438691"/>
                  </a:lnTo>
                  <a:lnTo>
                    <a:pt x="1310395" y="438691"/>
                  </a:lnTo>
                  <a:cubicBezTo>
                    <a:pt x="1361567" y="438691"/>
                    <a:pt x="1388120" y="415575"/>
                    <a:pt x="1407417" y="363496"/>
                  </a:cubicBezTo>
                  <a:lnTo>
                    <a:pt x="1508847" y="87294"/>
                  </a:lnTo>
                  <a:lnTo>
                    <a:pt x="1443162" y="87294"/>
                  </a:lnTo>
                  <a:close/>
                  <a:moveTo>
                    <a:pt x="1546931" y="339893"/>
                  </a:moveTo>
                  <a:lnTo>
                    <a:pt x="1608746" y="339893"/>
                  </a:lnTo>
                  <a:lnTo>
                    <a:pt x="1608746" y="165385"/>
                  </a:lnTo>
                  <a:lnTo>
                    <a:pt x="1617426" y="165385"/>
                  </a:lnTo>
                  <a:lnTo>
                    <a:pt x="1676339" y="339893"/>
                  </a:lnTo>
                  <a:lnTo>
                    <a:pt x="1726059" y="339893"/>
                  </a:lnTo>
                  <a:lnTo>
                    <a:pt x="1788358" y="165385"/>
                  </a:lnTo>
                  <a:lnTo>
                    <a:pt x="1796555" y="165385"/>
                  </a:lnTo>
                  <a:lnTo>
                    <a:pt x="1796555" y="339893"/>
                  </a:lnTo>
                  <a:lnTo>
                    <a:pt x="1858370" y="339893"/>
                  </a:lnTo>
                  <a:lnTo>
                    <a:pt x="1858370" y="87294"/>
                  </a:lnTo>
                  <a:lnTo>
                    <a:pt x="1762288" y="87294"/>
                  </a:lnTo>
                  <a:lnTo>
                    <a:pt x="1707246" y="244424"/>
                  </a:lnTo>
                  <a:lnTo>
                    <a:pt x="1698538" y="244424"/>
                  </a:lnTo>
                  <a:lnTo>
                    <a:pt x="1645431" y="87294"/>
                  </a:lnTo>
                  <a:lnTo>
                    <a:pt x="1546931" y="87294"/>
                  </a:lnTo>
                  <a:lnTo>
                    <a:pt x="1546931" y="33989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>
                <a:buSzPts val="1100"/>
              </a:pPr>
              <a:endParaRPr sz="1300">
                <a:latin typeface="Play"/>
                <a:ea typeface="Play"/>
                <a:cs typeface="Play"/>
                <a:sym typeface="Play"/>
              </a:endParaRPr>
            </a:p>
          </p:txBody>
        </p:sp>
        <p:pic>
          <p:nvPicPr>
            <p:cNvPr id="20" name="Google Shape;595;p61"/>
            <p:cNvPicPr preferRelativeResize="0"/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651195" y="592289"/>
              <a:ext cx="709822" cy="7098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9025" t="14728" r="87832" b="82207"/>
          <a:stretch>
            <a:fillRect/>
          </a:stretch>
        </p:blipFill>
        <p:spPr bwMode="auto">
          <a:xfrm>
            <a:off x="551384" y="2996952"/>
            <a:ext cx="1377950" cy="755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 l="623" t="14754" r="96234" b="82181"/>
          <a:stretch>
            <a:fillRect/>
          </a:stretch>
        </p:blipFill>
        <p:spPr bwMode="auto">
          <a:xfrm>
            <a:off x="551384" y="1988840"/>
            <a:ext cx="1377950" cy="755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 l="50104" t="69630" r="42361" b="15247"/>
          <a:stretch>
            <a:fillRect/>
          </a:stretch>
        </p:blipFill>
        <p:spPr bwMode="auto">
          <a:xfrm>
            <a:off x="551384" y="4077072"/>
            <a:ext cx="1377950" cy="1555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/>
          <a:srcRect l="3854" t="14728" r="91584" b="82207"/>
          <a:stretch>
            <a:fillRect/>
          </a:stretch>
        </p:blipFill>
        <p:spPr bwMode="auto">
          <a:xfrm>
            <a:off x="551384" y="1268760"/>
            <a:ext cx="1422400" cy="5373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/>
          <a:srcRect l="18107" t="18815" r="64765" b="24829"/>
          <a:stretch>
            <a:fillRect/>
          </a:stretch>
        </p:blipFill>
        <p:spPr>
          <a:xfrm>
            <a:off x="2135560" y="1268760"/>
            <a:ext cx="2135979" cy="4392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5" cstate="print"/>
          <a:srcRect l="41141" t="17870" r="17516" b="17871"/>
          <a:stretch>
            <a:fillRect/>
          </a:stretch>
        </p:blipFill>
        <p:spPr>
          <a:xfrm>
            <a:off x="5015880" y="1268760"/>
            <a:ext cx="2592288" cy="2518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746" name="Picture 2" descr="C:\Users\Звёздочка\Downloads\2024-11-05_14-18-11.png"/>
          <p:cNvPicPr>
            <a:picLocks noChangeAspect="1" noChangeArrowheads="1"/>
          </p:cNvPicPr>
          <p:nvPr/>
        </p:nvPicPr>
        <p:blipFill>
          <a:blip r:embed="rId6" cstate="print"/>
          <a:srcRect l="51267" t="54879" r="14242" b="17249"/>
          <a:stretch>
            <a:fillRect/>
          </a:stretch>
        </p:blipFill>
        <p:spPr bwMode="auto">
          <a:xfrm>
            <a:off x="4439816" y="3933056"/>
            <a:ext cx="3744416" cy="1702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Прямоугольник 20"/>
          <p:cNvSpPr/>
          <p:nvPr/>
        </p:nvSpPr>
        <p:spPr>
          <a:xfrm>
            <a:off x="8328248" y="1268760"/>
            <a:ext cx="3312368" cy="43924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cs typeface="Arial" panose="020B0604020202020204" pitchFamily="34" charset="0"/>
              </a:rPr>
              <a:t>Чат с педагогами для повседневной работы </a:t>
            </a:r>
            <a:endParaRPr lang="ru-RU" sz="1400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endParaRPr lang="ru-RU" sz="1400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chemeClr val="tx1"/>
                </a:solidFill>
                <a:cs typeface="Arial" panose="020B0604020202020204" pitchFamily="34" charset="0"/>
              </a:rPr>
              <a:t>Информирование</a:t>
            </a:r>
            <a:endParaRPr lang="ru-RU" sz="1400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chemeClr val="tx1"/>
                </a:solidFill>
                <a:cs typeface="Arial" panose="020B0604020202020204" pitchFamily="34" charset="0"/>
              </a:rPr>
              <a:t>Обмен фото, видео, документы</a:t>
            </a:r>
            <a:endParaRPr lang="ru-RU" sz="1400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chemeClr val="tx1"/>
                </a:solidFill>
                <a:cs typeface="Arial" panose="020B0604020202020204" pitchFamily="34" charset="0"/>
              </a:rPr>
              <a:t>Голосовые</a:t>
            </a:r>
            <a:endParaRPr lang="ru-RU" sz="1400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Стикеры</a:t>
            </a:r>
            <a:endParaRPr lang="ru-RU" sz="1400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chemeClr val="tx1"/>
                </a:solidFill>
                <a:cs typeface="Arial" panose="020B0604020202020204" pitchFamily="34" charset="0"/>
              </a:rPr>
              <a:t>Редактирование в течении 24 час.</a:t>
            </a:r>
            <a:endParaRPr lang="ru-RU" sz="1400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Видеокружочки</a:t>
            </a:r>
            <a:r>
              <a:rPr lang="ru-RU" sz="1400" dirty="0" smtClean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ru-RU" sz="1400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chemeClr val="tx1"/>
                </a:solidFill>
                <a:cs typeface="Arial" panose="020B0604020202020204" pitchFamily="34" charset="0"/>
              </a:rPr>
              <a:t>!!! </a:t>
            </a:r>
            <a:r>
              <a:rPr lang="en-US" sz="1400" dirty="0" smtClean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cs typeface="Arial" panose="020B0604020202020204" pitchFamily="34" charset="0"/>
              </a:rPr>
              <a:t>в сообщениях </a:t>
            </a:r>
            <a:r>
              <a:rPr lang="en-US" sz="1400" dirty="0" smtClean="0">
                <a:solidFill>
                  <a:schemeClr val="tx1"/>
                </a:solidFill>
                <a:cs typeface="Arial" panose="020B0604020202020204" pitchFamily="34" charset="0"/>
              </a:rPr>
              <a:t>(</a:t>
            </a:r>
            <a:r>
              <a:rPr lang="ru-RU" sz="1400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Сферум</a:t>
            </a:r>
            <a:r>
              <a:rPr lang="ru-RU" sz="1400" dirty="0" smtClean="0">
                <a:solidFill>
                  <a:schemeClr val="tx1"/>
                </a:solidFill>
                <a:cs typeface="Arial" panose="020B0604020202020204" pitchFamily="34" charset="0"/>
              </a:rPr>
              <a:t> на связи</a:t>
            </a:r>
            <a:r>
              <a:rPr lang="en-US" sz="1400" dirty="0" smtClean="0">
                <a:solidFill>
                  <a:schemeClr val="tx1"/>
                </a:solidFill>
                <a:cs typeface="Arial" panose="020B0604020202020204" pitchFamily="34" charset="0"/>
              </a:rPr>
              <a:t>)</a:t>
            </a:r>
            <a:endParaRPr lang="ru-RU" sz="1400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400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chemeClr val="tx1"/>
                </a:solidFill>
                <a:cs typeface="Arial" panose="020B0604020202020204" pitchFamily="34" charset="0"/>
              </a:rPr>
              <a:t>Опросы </a:t>
            </a:r>
            <a:r>
              <a:rPr lang="en-US" sz="1400" dirty="0" smtClean="0">
                <a:solidFill>
                  <a:schemeClr val="tx1"/>
                </a:solidFill>
                <a:cs typeface="Arial" panose="020B0604020202020204" pitchFamily="34" charset="0"/>
              </a:rPr>
              <a:t>(</a:t>
            </a:r>
            <a:r>
              <a:rPr lang="ru-RU" sz="1400" dirty="0" smtClean="0">
                <a:solidFill>
                  <a:schemeClr val="tx1"/>
                </a:solidFill>
                <a:cs typeface="Arial" panose="020B0604020202020204" pitchFamily="34" charset="0"/>
              </a:rPr>
              <a:t> выбор удобного времени совещания, выбор программы выходного дня, сбор данных о конкурсном движении, сбор информации для исполнения срочных запросов</a:t>
            </a:r>
            <a:r>
              <a:rPr lang="en-US" sz="1400" dirty="0" smtClean="0">
                <a:solidFill>
                  <a:schemeClr val="tx1"/>
                </a:solidFill>
                <a:cs typeface="Arial" panose="020B0604020202020204" pitchFamily="34" charset="0"/>
              </a:rPr>
              <a:t>)</a:t>
            </a:r>
            <a:endParaRPr lang="ru-RU" sz="1400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2"/>
          <p:cNvSpPr txBox="1">
            <a:spLocks noGrp="1"/>
          </p:cNvSpPr>
          <p:nvPr>
            <p:ph type="ctrTitle"/>
          </p:nvPr>
        </p:nvSpPr>
        <p:spPr>
          <a:xfrm>
            <a:off x="983432" y="415700"/>
            <a:ext cx="10194693" cy="1937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ea typeface="Arial" panose="020B0604020202020204"/>
                <a:cs typeface="Arial" panose="020B0604020202020204"/>
                <a:sym typeface="Arial" panose="020B0604020202020204"/>
              </a:rPr>
              <a:t>Инструменты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ea typeface="Arial" panose="020B0604020202020204"/>
                <a:cs typeface="Arial" panose="020B0604020202020204"/>
                <a:sym typeface="Arial" panose="020B0604020202020204"/>
              </a:rPr>
              <a:t>Сферума</a:t>
            </a:r>
            <a:r>
              <a:rPr lang="ru-RU" sz="2400" dirty="0" smtClean="0">
                <a:ea typeface="Arial" panose="020B0604020202020204"/>
                <a:cs typeface="Arial" panose="020B0604020202020204"/>
                <a:sym typeface="Arial" panose="020B0604020202020204"/>
              </a:rPr>
              <a:t> в работе с педагогами</a:t>
            </a:r>
            <a:endParaRPr sz="2400" dirty="0"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59" name="Google Shape;459;p52"/>
          <p:cNvSpPr txBox="1"/>
          <p:nvPr/>
        </p:nvSpPr>
        <p:spPr>
          <a:xfrm>
            <a:off x="4024827" y="2107279"/>
            <a:ext cx="5308359" cy="45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940"/>
              </a:spcAft>
              <a:buClr>
                <a:schemeClr val="accent1"/>
              </a:buClr>
              <a:buSzPts val="1400"/>
            </a:pPr>
          </a:p>
        </p:txBody>
      </p:sp>
      <p:sp>
        <p:nvSpPr>
          <p:cNvPr id="28" name="Google Shape;701;p69"/>
          <p:cNvSpPr txBox="1"/>
          <p:nvPr/>
        </p:nvSpPr>
        <p:spPr>
          <a:xfrm>
            <a:off x="2496000" y="6039000"/>
            <a:ext cx="10164400" cy="382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 panose="020B0604020202020204"/>
              <a:buNone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Яркий учебный год со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" name="Google Shape;593;p61"/>
          <p:cNvGrpSpPr/>
          <p:nvPr/>
        </p:nvGrpSpPr>
        <p:grpSpPr>
          <a:xfrm>
            <a:off x="6433079" y="6016892"/>
            <a:ext cx="3132950" cy="557329"/>
            <a:chOff x="651195" y="592289"/>
            <a:chExt cx="3355898" cy="709822"/>
          </a:xfrm>
        </p:grpSpPr>
        <p:sp>
          <p:nvSpPr>
            <p:cNvPr id="18" name="Google Shape;594;p61"/>
            <p:cNvSpPr/>
            <p:nvPr/>
          </p:nvSpPr>
          <p:spPr>
            <a:xfrm>
              <a:off x="1512231" y="646441"/>
              <a:ext cx="2494862" cy="588979"/>
            </a:xfrm>
            <a:custGeom>
              <a:avLst/>
              <a:gdLst/>
              <a:ahLst/>
              <a:cxnLst/>
              <a:rect l="l" t="t" r="r" b="b"/>
              <a:pathLst>
                <a:path w="1858370" h="438718" extrusionOk="0">
                  <a:moveTo>
                    <a:pt x="132768" y="344711"/>
                  </a:moveTo>
                  <a:cubicBezTo>
                    <a:pt x="186842" y="344711"/>
                    <a:pt x="238014" y="316750"/>
                    <a:pt x="256854" y="261802"/>
                  </a:cubicBezTo>
                  <a:lnTo>
                    <a:pt x="195523" y="251678"/>
                  </a:lnTo>
                  <a:cubicBezTo>
                    <a:pt x="184423" y="271898"/>
                    <a:pt x="162708" y="285405"/>
                    <a:pt x="136127" y="285405"/>
                  </a:cubicBezTo>
                  <a:cubicBezTo>
                    <a:pt x="96539" y="285405"/>
                    <a:pt x="68050" y="255522"/>
                    <a:pt x="68050" y="213594"/>
                  </a:cubicBezTo>
                  <a:cubicBezTo>
                    <a:pt x="68050" y="171638"/>
                    <a:pt x="96539" y="141755"/>
                    <a:pt x="136127" y="141755"/>
                  </a:cubicBezTo>
                  <a:cubicBezTo>
                    <a:pt x="162197" y="141755"/>
                    <a:pt x="183940" y="155262"/>
                    <a:pt x="193588" y="175969"/>
                  </a:cubicBezTo>
                  <a:lnTo>
                    <a:pt x="254919" y="165846"/>
                  </a:lnTo>
                  <a:cubicBezTo>
                    <a:pt x="237047" y="111385"/>
                    <a:pt x="188777" y="82476"/>
                    <a:pt x="132768" y="82476"/>
                  </a:cubicBezTo>
                  <a:cubicBezTo>
                    <a:pt x="55015" y="82476"/>
                    <a:pt x="0" y="137424"/>
                    <a:pt x="0" y="213594"/>
                  </a:cubicBezTo>
                  <a:cubicBezTo>
                    <a:pt x="0" y="289736"/>
                    <a:pt x="55015" y="344711"/>
                    <a:pt x="132768" y="344711"/>
                  </a:cubicBezTo>
                  <a:close/>
                  <a:moveTo>
                    <a:pt x="412386" y="438691"/>
                  </a:moveTo>
                  <a:lnTo>
                    <a:pt x="474201" y="438691"/>
                  </a:lnTo>
                  <a:lnTo>
                    <a:pt x="474201" y="340840"/>
                  </a:lnTo>
                  <a:cubicBezTo>
                    <a:pt x="552894" y="340840"/>
                    <a:pt x="608447" y="287814"/>
                    <a:pt x="608447" y="213079"/>
                  </a:cubicBezTo>
                  <a:cubicBezTo>
                    <a:pt x="608447" y="138372"/>
                    <a:pt x="552894" y="85860"/>
                    <a:pt x="474201" y="85860"/>
                  </a:cubicBezTo>
                  <a:lnTo>
                    <a:pt x="474201" y="0"/>
                  </a:lnTo>
                  <a:lnTo>
                    <a:pt x="412386" y="0"/>
                  </a:lnTo>
                  <a:lnTo>
                    <a:pt x="412386" y="85806"/>
                  </a:lnTo>
                  <a:cubicBezTo>
                    <a:pt x="334177" y="85806"/>
                    <a:pt x="278651" y="138345"/>
                    <a:pt x="278651" y="213079"/>
                  </a:cubicBezTo>
                  <a:cubicBezTo>
                    <a:pt x="278651" y="287787"/>
                    <a:pt x="334177" y="340840"/>
                    <a:pt x="412386" y="340840"/>
                  </a:cubicBezTo>
                  <a:lnTo>
                    <a:pt x="412386" y="438664"/>
                  </a:lnTo>
                  <a:close/>
                  <a:moveTo>
                    <a:pt x="412386" y="285405"/>
                  </a:moveTo>
                  <a:cubicBezTo>
                    <a:pt x="372797" y="285405"/>
                    <a:pt x="345276" y="256009"/>
                    <a:pt x="345276" y="213106"/>
                  </a:cubicBezTo>
                  <a:cubicBezTo>
                    <a:pt x="345276" y="170691"/>
                    <a:pt x="372797" y="141268"/>
                    <a:pt x="412386" y="141268"/>
                  </a:cubicBezTo>
                  <a:lnTo>
                    <a:pt x="412386" y="285405"/>
                  </a:lnTo>
                  <a:close/>
                  <a:moveTo>
                    <a:pt x="474201" y="285405"/>
                  </a:moveTo>
                  <a:lnTo>
                    <a:pt x="474201" y="141268"/>
                  </a:lnTo>
                  <a:cubicBezTo>
                    <a:pt x="514273" y="141268"/>
                    <a:pt x="541794" y="170691"/>
                    <a:pt x="541794" y="213106"/>
                  </a:cubicBezTo>
                  <a:cubicBezTo>
                    <a:pt x="541794" y="256009"/>
                    <a:pt x="514273" y="285405"/>
                    <a:pt x="474201" y="285405"/>
                  </a:cubicBezTo>
                  <a:close/>
                  <a:moveTo>
                    <a:pt x="905910" y="209723"/>
                  </a:moveTo>
                  <a:cubicBezTo>
                    <a:pt x="905910" y="138372"/>
                    <a:pt x="850841" y="82449"/>
                    <a:pt x="772632" y="82449"/>
                  </a:cubicBezTo>
                  <a:cubicBezTo>
                    <a:pt x="694907" y="82449"/>
                    <a:pt x="639381" y="137397"/>
                    <a:pt x="639381" y="213594"/>
                  </a:cubicBezTo>
                  <a:cubicBezTo>
                    <a:pt x="639381" y="289736"/>
                    <a:pt x="694423" y="344711"/>
                    <a:pt x="771665" y="344711"/>
                  </a:cubicBezTo>
                  <a:cubicBezTo>
                    <a:pt x="825255" y="344711"/>
                    <a:pt x="877422" y="319159"/>
                    <a:pt x="894784" y="270003"/>
                  </a:cubicBezTo>
                  <a:lnTo>
                    <a:pt x="833480" y="259853"/>
                  </a:lnTo>
                  <a:cubicBezTo>
                    <a:pt x="821896" y="276256"/>
                    <a:pt x="801605" y="286867"/>
                    <a:pt x="775535" y="286867"/>
                  </a:cubicBezTo>
                  <a:cubicBezTo>
                    <a:pt x="737371" y="286867"/>
                    <a:pt x="712269" y="264671"/>
                    <a:pt x="706006" y="230457"/>
                  </a:cubicBezTo>
                  <a:lnTo>
                    <a:pt x="904943" y="230457"/>
                  </a:lnTo>
                  <a:cubicBezTo>
                    <a:pt x="905427" y="224664"/>
                    <a:pt x="905910" y="217437"/>
                    <a:pt x="905910" y="209723"/>
                  </a:cubicBezTo>
                  <a:close/>
                  <a:moveTo>
                    <a:pt x="772632" y="136910"/>
                  </a:moveTo>
                  <a:cubicBezTo>
                    <a:pt x="803056" y="136910"/>
                    <a:pt x="826223" y="156697"/>
                    <a:pt x="834931" y="183683"/>
                  </a:cubicBezTo>
                  <a:lnTo>
                    <a:pt x="709393" y="183683"/>
                  </a:lnTo>
                  <a:cubicBezTo>
                    <a:pt x="718531" y="155722"/>
                    <a:pt x="742209" y="136937"/>
                    <a:pt x="772632" y="136937"/>
                  </a:cubicBezTo>
                  <a:close/>
                  <a:moveTo>
                    <a:pt x="946681" y="438691"/>
                  </a:moveTo>
                  <a:lnTo>
                    <a:pt x="1011856" y="438691"/>
                  </a:lnTo>
                  <a:lnTo>
                    <a:pt x="1011856" y="303757"/>
                  </a:lnTo>
                  <a:cubicBezTo>
                    <a:pt x="1035544" y="329813"/>
                    <a:pt x="1068992" y="344676"/>
                    <a:pt x="1104067" y="344738"/>
                  </a:cubicBezTo>
                  <a:cubicBezTo>
                    <a:pt x="1176498" y="344738"/>
                    <a:pt x="1227213" y="289790"/>
                    <a:pt x="1227213" y="213621"/>
                  </a:cubicBezTo>
                  <a:cubicBezTo>
                    <a:pt x="1227213" y="137451"/>
                    <a:pt x="1176498" y="82476"/>
                    <a:pt x="1104067" y="82476"/>
                  </a:cubicBezTo>
                  <a:cubicBezTo>
                    <a:pt x="1058701" y="82476"/>
                    <a:pt x="1025374" y="106567"/>
                    <a:pt x="1008953" y="126841"/>
                  </a:cubicBezTo>
                  <a:lnTo>
                    <a:pt x="997397" y="87321"/>
                  </a:lnTo>
                  <a:lnTo>
                    <a:pt x="946681" y="87321"/>
                  </a:lnTo>
                  <a:lnTo>
                    <a:pt x="946681" y="438718"/>
                  </a:lnTo>
                  <a:close/>
                  <a:moveTo>
                    <a:pt x="1086222" y="286840"/>
                  </a:moveTo>
                  <a:cubicBezTo>
                    <a:pt x="1042279" y="286840"/>
                    <a:pt x="1011856" y="255982"/>
                    <a:pt x="1011856" y="213594"/>
                  </a:cubicBezTo>
                  <a:cubicBezTo>
                    <a:pt x="1011856" y="171151"/>
                    <a:pt x="1042279" y="140321"/>
                    <a:pt x="1086222" y="140321"/>
                  </a:cubicBezTo>
                  <a:cubicBezTo>
                    <a:pt x="1129680" y="140321"/>
                    <a:pt x="1159137" y="171178"/>
                    <a:pt x="1159137" y="213594"/>
                  </a:cubicBezTo>
                  <a:cubicBezTo>
                    <a:pt x="1159137" y="256009"/>
                    <a:pt x="1129680" y="286867"/>
                    <a:pt x="1086222" y="286867"/>
                  </a:cubicBezTo>
                  <a:close/>
                  <a:moveTo>
                    <a:pt x="1443162" y="87294"/>
                  </a:moveTo>
                  <a:lnTo>
                    <a:pt x="1382826" y="255035"/>
                  </a:lnTo>
                  <a:lnTo>
                    <a:pt x="1374118" y="255035"/>
                  </a:lnTo>
                  <a:lnTo>
                    <a:pt x="1306041" y="87294"/>
                  </a:lnTo>
                  <a:lnTo>
                    <a:pt x="1236513" y="87294"/>
                  </a:lnTo>
                  <a:lnTo>
                    <a:pt x="1348532" y="352425"/>
                  </a:lnTo>
                  <a:cubicBezTo>
                    <a:pt x="1340818" y="372672"/>
                    <a:pt x="1333078" y="379412"/>
                    <a:pt x="1315206" y="379412"/>
                  </a:cubicBezTo>
                  <a:lnTo>
                    <a:pt x="1265485" y="379412"/>
                  </a:lnTo>
                  <a:lnTo>
                    <a:pt x="1270806" y="438691"/>
                  </a:lnTo>
                  <a:lnTo>
                    <a:pt x="1310395" y="438691"/>
                  </a:lnTo>
                  <a:cubicBezTo>
                    <a:pt x="1361567" y="438691"/>
                    <a:pt x="1388120" y="415575"/>
                    <a:pt x="1407417" y="363496"/>
                  </a:cubicBezTo>
                  <a:lnTo>
                    <a:pt x="1508847" y="87294"/>
                  </a:lnTo>
                  <a:lnTo>
                    <a:pt x="1443162" y="87294"/>
                  </a:lnTo>
                  <a:close/>
                  <a:moveTo>
                    <a:pt x="1546931" y="339893"/>
                  </a:moveTo>
                  <a:lnTo>
                    <a:pt x="1608746" y="339893"/>
                  </a:lnTo>
                  <a:lnTo>
                    <a:pt x="1608746" y="165385"/>
                  </a:lnTo>
                  <a:lnTo>
                    <a:pt x="1617426" y="165385"/>
                  </a:lnTo>
                  <a:lnTo>
                    <a:pt x="1676339" y="339893"/>
                  </a:lnTo>
                  <a:lnTo>
                    <a:pt x="1726059" y="339893"/>
                  </a:lnTo>
                  <a:lnTo>
                    <a:pt x="1788358" y="165385"/>
                  </a:lnTo>
                  <a:lnTo>
                    <a:pt x="1796555" y="165385"/>
                  </a:lnTo>
                  <a:lnTo>
                    <a:pt x="1796555" y="339893"/>
                  </a:lnTo>
                  <a:lnTo>
                    <a:pt x="1858370" y="339893"/>
                  </a:lnTo>
                  <a:lnTo>
                    <a:pt x="1858370" y="87294"/>
                  </a:lnTo>
                  <a:lnTo>
                    <a:pt x="1762288" y="87294"/>
                  </a:lnTo>
                  <a:lnTo>
                    <a:pt x="1707246" y="244424"/>
                  </a:lnTo>
                  <a:lnTo>
                    <a:pt x="1698538" y="244424"/>
                  </a:lnTo>
                  <a:lnTo>
                    <a:pt x="1645431" y="87294"/>
                  </a:lnTo>
                  <a:lnTo>
                    <a:pt x="1546931" y="87294"/>
                  </a:lnTo>
                  <a:lnTo>
                    <a:pt x="1546931" y="33989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>
                <a:buSzPts val="1100"/>
              </a:pPr>
              <a:endParaRPr sz="1300">
                <a:latin typeface="Play"/>
                <a:ea typeface="Play"/>
                <a:cs typeface="Play"/>
                <a:sym typeface="Play"/>
              </a:endParaRPr>
            </a:p>
          </p:txBody>
        </p:sp>
        <p:pic>
          <p:nvPicPr>
            <p:cNvPr id="20" name="Google Shape;595;p61"/>
            <p:cNvPicPr preferRelativeResize="0"/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651195" y="592289"/>
              <a:ext cx="709822" cy="7098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" name="Прямоугольник 16"/>
          <p:cNvSpPr/>
          <p:nvPr/>
        </p:nvSpPr>
        <p:spPr>
          <a:xfrm>
            <a:off x="9222361" y="695689"/>
            <a:ext cx="2376264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Групповой звонок</a:t>
            </a:r>
            <a:endParaRPr lang="ru-RU" sz="1400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ru-RU" sz="1400" dirty="0" smtClean="0">
                <a:cs typeface="Arial" panose="020B0604020202020204" pitchFamily="34" charset="0"/>
              </a:rPr>
              <a:t>Возможности группового звонка</a:t>
            </a:r>
            <a:endParaRPr lang="ru-RU" sz="1400" dirty="0" smtClean="0">
              <a:cs typeface="Arial" panose="020B0604020202020204" pitchFamily="34" charset="0"/>
            </a:endParaRPr>
          </a:p>
          <a:p>
            <a:r>
              <a:rPr lang="en-US" sz="1400" dirty="0" smtClean="0">
                <a:cs typeface="Arial" panose="020B0604020202020204" pitchFamily="34" charset="0"/>
              </a:rPr>
              <a:t>(</a:t>
            </a:r>
            <a:r>
              <a:rPr lang="ru-RU" sz="1400" dirty="0" smtClean="0">
                <a:cs typeface="Arial" panose="020B0604020202020204" pitchFamily="34" charset="0"/>
              </a:rPr>
              <a:t>совещания в </a:t>
            </a:r>
            <a:r>
              <a:rPr lang="ru-RU" sz="1400" dirty="0" err="1" smtClean="0">
                <a:cs typeface="Arial" panose="020B0604020202020204" pitchFamily="34" charset="0"/>
              </a:rPr>
              <a:t>онлайн</a:t>
            </a:r>
            <a:r>
              <a:rPr lang="ru-RU" sz="1400" dirty="0" smtClean="0">
                <a:cs typeface="Arial" panose="020B0604020202020204" pitchFamily="34" charset="0"/>
              </a:rPr>
              <a:t> формате,  гибридные совещания</a:t>
            </a:r>
            <a:r>
              <a:rPr lang="en-US" sz="1400" dirty="0" smtClean="0">
                <a:cs typeface="Arial" panose="020B0604020202020204" pitchFamily="34" charset="0"/>
              </a:rPr>
              <a:t>)</a:t>
            </a:r>
            <a:endParaRPr lang="ru-RU" sz="1400" dirty="0" smtClean="0">
              <a:cs typeface="Arial" panose="020B0604020202020204" pitchFamily="34" charset="0"/>
            </a:endParaRPr>
          </a:p>
          <a:p>
            <a:endParaRPr lang="ru-RU" sz="1400" dirty="0" smtClean="0"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cs typeface="Arial" panose="020B0604020202020204" pitchFamily="34" charset="0"/>
              </a:rPr>
              <a:t>До 1000 участников</a:t>
            </a:r>
            <a:endParaRPr lang="ru-RU" sz="1400" dirty="0" smtClean="0"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cs typeface="Arial" panose="020B0604020202020204" pitchFamily="34" charset="0"/>
              </a:rPr>
              <a:t>Без ограничения по времени</a:t>
            </a:r>
            <a:endParaRPr lang="ru-RU" sz="1400" dirty="0" smtClean="0"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cs typeface="Arial" panose="020B0604020202020204" pitchFamily="34" charset="0"/>
              </a:rPr>
              <a:t>Кнопка «Поднять руку, «Реакция»</a:t>
            </a:r>
            <a:endParaRPr lang="ru-RU" sz="1400" dirty="0" smtClean="0"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cs typeface="Arial" panose="020B0604020202020204" pitchFamily="34" charset="0"/>
              </a:rPr>
              <a:t>Зал ожидания</a:t>
            </a:r>
            <a:endParaRPr lang="ru-RU" sz="1400" dirty="0" smtClean="0"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cs typeface="Arial" panose="020B0604020202020204" pitchFamily="34" charset="0"/>
              </a:rPr>
              <a:t>Демонстрация экрана</a:t>
            </a:r>
            <a:endParaRPr lang="ru-RU" sz="1400" dirty="0" smtClean="0"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cs typeface="Arial" panose="020B0604020202020204" pitchFamily="34" charset="0"/>
              </a:rPr>
              <a:t>Просмотр списка участников</a:t>
            </a:r>
            <a:endParaRPr lang="ru-RU" sz="1400" dirty="0" smtClean="0"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400" dirty="0" smtClean="0">
                <a:cs typeface="Arial" panose="020B0604020202020204" pitchFamily="34" charset="0"/>
              </a:rPr>
              <a:t>Запись звонка</a:t>
            </a:r>
            <a:endParaRPr lang="ru-RU" sz="1400" dirty="0" smtClean="0"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400" dirty="0" smtClean="0"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400" dirty="0" smtClean="0">
              <a:cs typeface="Arial" panose="020B0604020202020204" pitchFamily="34" charset="0"/>
            </a:endParaRPr>
          </a:p>
          <a:p>
            <a:endParaRPr lang="ru-RU" sz="1600" dirty="0" smtClean="0">
              <a:cs typeface="Arial" panose="020B0604020202020204" pitchFamily="34" charset="0"/>
            </a:endParaRPr>
          </a:p>
          <a:p>
            <a:endParaRPr lang="ru-RU" sz="1600" dirty="0" smtClean="0">
              <a:cs typeface="Arial" panose="020B0604020202020204" pitchFamily="34" charset="0"/>
            </a:endParaRPr>
          </a:p>
          <a:p>
            <a:endParaRPr lang="ru-RU" sz="1600" dirty="0" smtClean="0">
              <a:cs typeface="Arial" panose="020B0604020202020204" pitchFamily="34" charset="0"/>
            </a:endParaRPr>
          </a:p>
          <a:p>
            <a:endParaRPr lang="ru-RU" sz="1600" dirty="0" smtClean="0">
              <a:cs typeface="Arial" panose="020B0604020202020204" pitchFamily="34" charset="0"/>
            </a:endParaRPr>
          </a:p>
          <a:p>
            <a:endParaRPr lang="ru-RU" sz="1600" dirty="0" smtClean="0">
              <a:cs typeface="Arial" panose="020B0604020202020204" pitchFamily="34" charset="0"/>
            </a:endParaRPr>
          </a:p>
          <a:p>
            <a:endParaRPr lang="ru-RU" sz="1600" dirty="0" smtClean="0">
              <a:cs typeface="Arial" panose="020B0604020202020204" pitchFamily="34" charset="0"/>
            </a:endParaRPr>
          </a:p>
        </p:txBody>
      </p:sp>
      <p:pic>
        <p:nvPicPr>
          <p:cNvPr id="29698" name="Picture 2" descr="C:\Users\Звёздочка\Downloads\2024-11-05_14-04-19.png"/>
          <p:cNvPicPr>
            <a:picLocks noChangeAspect="1" noChangeArrowheads="1"/>
          </p:cNvPicPr>
          <p:nvPr/>
        </p:nvPicPr>
        <p:blipFill>
          <a:blip r:embed="rId2" cstate="print"/>
          <a:srcRect l="7875" t="13034" r="8258" b="9604"/>
          <a:stretch>
            <a:fillRect/>
          </a:stretch>
        </p:blipFill>
        <p:spPr bwMode="auto">
          <a:xfrm>
            <a:off x="519104" y="1141894"/>
            <a:ext cx="6489563" cy="3367226"/>
          </a:xfrm>
          <a:prstGeom prst="rect">
            <a:avLst/>
          </a:prstGeom>
          <a:noFill/>
        </p:spPr>
      </p:pic>
      <p:pic>
        <p:nvPicPr>
          <p:cNvPr id="29702" name="Picture 6" descr="C:\Users\Звёздочка\Downloads\2024-11-05_14-13-48.png"/>
          <p:cNvPicPr>
            <a:picLocks noChangeAspect="1" noChangeArrowheads="1"/>
          </p:cNvPicPr>
          <p:nvPr/>
        </p:nvPicPr>
        <p:blipFill>
          <a:blip r:embed="rId3" cstate="print"/>
          <a:srcRect l="40292" t="20829" r="31204" b="13368"/>
          <a:stretch>
            <a:fillRect/>
          </a:stretch>
        </p:blipFill>
        <p:spPr bwMode="auto">
          <a:xfrm>
            <a:off x="7236740" y="1163189"/>
            <a:ext cx="1753457" cy="2277038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9254272" y="4913102"/>
            <a:ext cx="237626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solidFill>
                  <a:prstClr val="white"/>
                </a:solidFill>
                <a:cs typeface="Arial" panose="020B0604020202020204" pitchFamily="34" charset="0"/>
              </a:rPr>
              <a:t>Интерактивная доска </a:t>
            </a:r>
            <a:r>
              <a:rPr lang="en-US" sz="1400" dirty="0" smtClean="0">
                <a:cs typeface="Arial" panose="020B0604020202020204" pitchFamily="34" charset="0"/>
              </a:rPr>
              <a:t>(</a:t>
            </a:r>
            <a:r>
              <a:rPr lang="ru-RU" sz="1400" dirty="0" smtClean="0">
                <a:cs typeface="Arial" panose="020B0604020202020204" pitchFamily="34" charset="0"/>
              </a:rPr>
              <a:t>совместная творческая работа, поздравление, мозговой шторм, рефлексия</a:t>
            </a:r>
            <a:r>
              <a:rPr lang="en-US" sz="1400" dirty="0" smtClean="0">
                <a:cs typeface="Arial" panose="020B0604020202020204" pitchFamily="34" charset="0"/>
              </a:rPr>
              <a:t>)</a:t>
            </a:r>
            <a:r>
              <a:rPr lang="ru-RU" sz="1400" dirty="0" smtClean="0">
                <a:cs typeface="Arial" panose="020B0604020202020204" pitchFamily="34" charset="0"/>
              </a:rPr>
              <a:t>.</a:t>
            </a:r>
            <a:endParaRPr lang="ru-RU" sz="1400" dirty="0" smtClean="0"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6416" y="3764489"/>
            <a:ext cx="3087898" cy="21524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2"/>
          <p:cNvSpPr txBox="1">
            <a:spLocks noGrp="1"/>
          </p:cNvSpPr>
          <p:nvPr>
            <p:ph type="ctrTitle"/>
          </p:nvPr>
        </p:nvSpPr>
        <p:spPr>
          <a:xfrm>
            <a:off x="983432" y="415700"/>
            <a:ext cx="10194693" cy="1937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ea typeface="Arial" panose="020B0604020202020204"/>
                <a:cs typeface="Arial" panose="020B0604020202020204"/>
                <a:sym typeface="Arial" panose="020B0604020202020204"/>
              </a:rPr>
              <a:t>Инструменты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ea typeface="Arial" panose="020B0604020202020204"/>
                <a:cs typeface="Arial" panose="020B0604020202020204"/>
                <a:sym typeface="Arial" panose="020B0604020202020204"/>
              </a:rPr>
              <a:t>Сферума</a:t>
            </a:r>
            <a:r>
              <a:rPr lang="ru-RU" sz="2400" dirty="0" smtClean="0">
                <a:ea typeface="Arial" panose="020B0604020202020204"/>
                <a:cs typeface="Arial" panose="020B0604020202020204"/>
                <a:sym typeface="Arial" panose="020B0604020202020204"/>
              </a:rPr>
              <a:t> в работе с педагогами</a:t>
            </a:r>
            <a:endParaRPr sz="2400" dirty="0"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59" name="Google Shape;459;p52"/>
          <p:cNvSpPr txBox="1"/>
          <p:nvPr/>
        </p:nvSpPr>
        <p:spPr>
          <a:xfrm>
            <a:off x="4024827" y="2107279"/>
            <a:ext cx="5308359" cy="45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940"/>
              </a:spcAft>
              <a:buClr>
                <a:schemeClr val="accent1"/>
              </a:buClr>
              <a:buSzPts val="1400"/>
            </a:pPr>
          </a:p>
        </p:txBody>
      </p:sp>
      <p:sp>
        <p:nvSpPr>
          <p:cNvPr id="28" name="Google Shape;701;p69"/>
          <p:cNvSpPr txBox="1"/>
          <p:nvPr/>
        </p:nvSpPr>
        <p:spPr>
          <a:xfrm>
            <a:off x="2496000" y="6039000"/>
            <a:ext cx="10164400" cy="382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 panose="020B0604020202020204"/>
              <a:buNone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Яркий учебный год со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" name="Google Shape;593;p61"/>
          <p:cNvGrpSpPr/>
          <p:nvPr/>
        </p:nvGrpSpPr>
        <p:grpSpPr>
          <a:xfrm>
            <a:off x="6433079" y="6016892"/>
            <a:ext cx="3132950" cy="557329"/>
            <a:chOff x="651195" y="592289"/>
            <a:chExt cx="3355898" cy="709822"/>
          </a:xfrm>
        </p:grpSpPr>
        <p:sp>
          <p:nvSpPr>
            <p:cNvPr id="18" name="Google Shape;594;p61"/>
            <p:cNvSpPr/>
            <p:nvPr/>
          </p:nvSpPr>
          <p:spPr>
            <a:xfrm>
              <a:off x="1512231" y="646441"/>
              <a:ext cx="2494862" cy="588979"/>
            </a:xfrm>
            <a:custGeom>
              <a:avLst/>
              <a:gdLst/>
              <a:ahLst/>
              <a:cxnLst/>
              <a:rect l="l" t="t" r="r" b="b"/>
              <a:pathLst>
                <a:path w="1858370" h="438718" extrusionOk="0">
                  <a:moveTo>
                    <a:pt x="132768" y="344711"/>
                  </a:moveTo>
                  <a:cubicBezTo>
                    <a:pt x="186842" y="344711"/>
                    <a:pt x="238014" y="316750"/>
                    <a:pt x="256854" y="261802"/>
                  </a:cubicBezTo>
                  <a:lnTo>
                    <a:pt x="195523" y="251678"/>
                  </a:lnTo>
                  <a:cubicBezTo>
                    <a:pt x="184423" y="271898"/>
                    <a:pt x="162708" y="285405"/>
                    <a:pt x="136127" y="285405"/>
                  </a:cubicBezTo>
                  <a:cubicBezTo>
                    <a:pt x="96539" y="285405"/>
                    <a:pt x="68050" y="255522"/>
                    <a:pt x="68050" y="213594"/>
                  </a:cubicBezTo>
                  <a:cubicBezTo>
                    <a:pt x="68050" y="171638"/>
                    <a:pt x="96539" y="141755"/>
                    <a:pt x="136127" y="141755"/>
                  </a:cubicBezTo>
                  <a:cubicBezTo>
                    <a:pt x="162197" y="141755"/>
                    <a:pt x="183940" y="155262"/>
                    <a:pt x="193588" y="175969"/>
                  </a:cubicBezTo>
                  <a:lnTo>
                    <a:pt x="254919" y="165846"/>
                  </a:lnTo>
                  <a:cubicBezTo>
                    <a:pt x="237047" y="111385"/>
                    <a:pt x="188777" y="82476"/>
                    <a:pt x="132768" y="82476"/>
                  </a:cubicBezTo>
                  <a:cubicBezTo>
                    <a:pt x="55015" y="82476"/>
                    <a:pt x="0" y="137424"/>
                    <a:pt x="0" y="213594"/>
                  </a:cubicBezTo>
                  <a:cubicBezTo>
                    <a:pt x="0" y="289736"/>
                    <a:pt x="55015" y="344711"/>
                    <a:pt x="132768" y="344711"/>
                  </a:cubicBezTo>
                  <a:close/>
                  <a:moveTo>
                    <a:pt x="412386" y="438691"/>
                  </a:moveTo>
                  <a:lnTo>
                    <a:pt x="474201" y="438691"/>
                  </a:lnTo>
                  <a:lnTo>
                    <a:pt x="474201" y="340840"/>
                  </a:lnTo>
                  <a:cubicBezTo>
                    <a:pt x="552894" y="340840"/>
                    <a:pt x="608447" y="287814"/>
                    <a:pt x="608447" y="213079"/>
                  </a:cubicBezTo>
                  <a:cubicBezTo>
                    <a:pt x="608447" y="138372"/>
                    <a:pt x="552894" y="85860"/>
                    <a:pt x="474201" y="85860"/>
                  </a:cubicBezTo>
                  <a:lnTo>
                    <a:pt x="474201" y="0"/>
                  </a:lnTo>
                  <a:lnTo>
                    <a:pt x="412386" y="0"/>
                  </a:lnTo>
                  <a:lnTo>
                    <a:pt x="412386" y="85806"/>
                  </a:lnTo>
                  <a:cubicBezTo>
                    <a:pt x="334177" y="85806"/>
                    <a:pt x="278651" y="138345"/>
                    <a:pt x="278651" y="213079"/>
                  </a:cubicBezTo>
                  <a:cubicBezTo>
                    <a:pt x="278651" y="287787"/>
                    <a:pt x="334177" y="340840"/>
                    <a:pt x="412386" y="340840"/>
                  </a:cubicBezTo>
                  <a:lnTo>
                    <a:pt x="412386" y="438664"/>
                  </a:lnTo>
                  <a:close/>
                  <a:moveTo>
                    <a:pt x="412386" y="285405"/>
                  </a:moveTo>
                  <a:cubicBezTo>
                    <a:pt x="372797" y="285405"/>
                    <a:pt x="345276" y="256009"/>
                    <a:pt x="345276" y="213106"/>
                  </a:cubicBezTo>
                  <a:cubicBezTo>
                    <a:pt x="345276" y="170691"/>
                    <a:pt x="372797" y="141268"/>
                    <a:pt x="412386" y="141268"/>
                  </a:cubicBezTo>
                  <a:lnTo>
                    <a:pt x="412386" y="285405"/>
                  </a:lnTo>
                  <a:close/>
                  <a:moveTo>
                    <a:pt x="474201" y="285405"/>
                  </a:moveTo>
                  <a:lnTo>
                    <a:pt x="474201" y="141268"/>
                  </a:lnTo>
                  <a:cubicBezTo>
                    <a:pt x="514273" y="141268"/>
                    <a:pt x="541794" y="170691"/>
                    <a:pt x="541794" y="213106"/>
                  </a:cubicBezTo>
                  <a:cubicBezTo>
                    <a:pt x="541794" y="256009"/>
                    <a:pt x="514273" y="285405"/>
                    <a:pt x="474201" y="285405"/>
                  </a:cubicBezTo>
                  <a:close/>
                  <a:moveTo>
                    <a:pt x="905910" y="209723"/>
                  </a:moveTo>
                  <a:cubicBezTo>
                    <a:pt x="905910" y="138372"/>
                    <a:pt x="850841" y="82449"/>
                    <a:pt x="772632" y="82449"/>
                  </a:cubicBezTo>
                  <a:cubicBezTo>
                    <a:pt x="694907" y="82449"/>
                    <a:pt x="639381" y="137397"/>
                    <a:pt x="639381" y="213594"/>
                  </a:cubicBezTo>
                  <a:cubicBezTo>
                    <a:pt x="639381" y="289736"/>
                    <a:pt x="694423" y="344711"/>
                    <a:pt x="771665" y="344711"/>
                  </a:cubicBezTo>
                  <a:cubicBezTo>
                    <a:pt x="825255" y="344711"/>
                    <a:pt x="877422" y="319159"/>
                    <a:pt x="894784" y="270003"/>
                  </a:cubicBezTo>
                  <a:lnTo>
                    <a:pt x="833480" y="259853"/>
                  </a:lnTo>
                  <a:cubicBezTo>
                    <a:pt x="821896" y="276256"/>
                    <a:pt x="801605" y="286867"/>
                    <a:pt x="775535" y="286867"/>
                  </a:cubicBezTo>
                  <a:cubicBezTo>
                    <a:pt x="737371" y="286867"/>
                    <a:pt x="712269" y="264671"/>
                    <a:pt x="706006" y="230457"/>
                  </a:cubicBezTo>
                  <a:lnTo>
                    <a:pt x="904943" y="230457"/>
                  </a:lnTo>
                  <a:cubicBezTo>
                    <a:pt x="905427" y="224664"/>
                    <a:pt x="905910" y="217437"/>
                    <a:pt x="905910" y="209723"/>
                  </a:cubicBezTo>
                  <a:close/>
                  <a:moveTo>
                    <a:pt x="772632" y="136910"/>
                  </a:moveTo>
                  <a:cubicBezTo>
                    <a:pt x="803056" y="136910"/>
                    <a:pt x="826223" y="156697"/>
                    <a:pt x="834931" y="183683"/>
                  </a:cubicBezTo>
                  <a:lnTo>
                    <a:pt x="709393" y="183683"/>
                  </a:lnTo>
                  <a:cubicBezTo>
                    <a:pt x="718531" y="155722"/>
                    <a:pt x="742209" y="136937"/>
                    <a:pt x="772632" y="136937"/>
                  </a:cubicBezTo>
                  <a:close/>
                  <a:moveTo>
                    <a:pt x="946681" y="438691"/>
                  </a:moveTo>
                  <a:lnTo>
                    <a:pt x="1011856" y="438691"/>
                  </a:lnTo>
                  <a:lnTo>
                    <a:pt x="1011856" y="303757"/>
                  </a:lnTo>
                  <a:cubicBezTo>
                    <a:pt x="1035544" y="329813"/>
                    <a:pt x="1068992" y="344676"/>
                    <a:pt x="1104067" y="344738"/>
                  </a:cubicBezTo>
                  <a:cubicBezTo>
                    <a:pt x="1176498" y="344738"/>
                    <a:pt x="1227213" y="289790"/>
                    <a:pt x="1227213" y="213621"/>
                  </a:cubicBezTo>
                  <a:cubicBezTo>
                    <a:pt x="1227213" y="137451"/>
                    <a:pt x="1176498" y="82476"/>
                    <a:pt x="1104067" y="82476"/>
                  </a:cubicBezTo>
                  <a:cubicBezTo>
                    <a:pt x="1058701" y="82476"/>
                    <a:pt x="1025374" y="106567"/>
                    <a:pt x="1008953" y="126841"/>
                  </a:cubicBezTo>
                  <a:lnTo>
                    <a:pt x="997397" y="87321"/>
                  </a:lnTo>
                  <a:lnTo>
                    <a:pt x="946681" y="87321"/>
                  </a:lnTo>
                  <a:lnTo>
                    <a:pt x="946681" y="438718"/>
                  </a:lnTo>
                  <a:close/>
                  <a:moveTo>
                    <a:pt x="1086222" y="286840"/>
                  </a:moveTo>
                  <a:cubicBezTo>
                    <a:pt x="1042279" y="286840"/>
                    <a:pt x="1011856" y="255982"/>
                    <a:pt x="1011856" y="213594"/>
                  </a:cubicBezTo>
                  <a:cubicBezTo>
                    <a:pt x="1011856" y="171151"/>
                    <a:pt x="1042279" y="140321"/>
                    <a:pt x="1086222" y="140321"/>
                  </a:cubicBezTo>
                  <a:cubicBezTo>
                    <a:pt x="1129680" y="140321"/>
                    <a:pt x="1159137" y="171178"/>
                    <a:pt x="1159137" y="213594"/>
                  </a:cubicBezTo>
                  <a:cubicBezTo>
                    <a:pt x="1159137" y="256009"/>
                    <a:pt x="1129680" y="286867"/>
                    <a:pt x="1086222" y="286867"/>
                  </a:cubicBezTo>
                  <a:close/>
                  <a:moveTo>
                    <a:pt x="1443162" y="87294"/>
                  </a:moveTo>
                  <a:lnTo>
                    <a:pt x="1382826" y="255035"/>
                  </a:lnTo>
                  <a:lnTo>
                    <a:pt x="1374118" y="255035"/>
                  </a:lnTo>
                  <a:lnTo>
                    <a:pt x="1306041" y="87294"/>
                  </a:lnTo>
                  <a:lnTo>
                    <a:pt x="1236513" y="87294"/>
                  </a:lnTo>
                  <a:lnTo>
                    <a:pt x="1348532" y="352425"/>
                  </a:lnTo>
                  <a:cubicBezTo>
                    <a:pt x="1340818" y="372672"/>
                    <a:pt x="1333078" y="379412"/>
                    <a:pt x="1315206" y="379412"/>
                  </a:cubicBezTo>
                  <a:lnTo>
                    <a:pt x="1265485" y="379412"/>
                  </a:lnTo>
                  <a:lnTo>
                    <a:pt x="1270806" y="438691"/>
                  </a:lnTo>
                  <a:lnTo>
                    <a:pt x="1310395" y="438691"/>
                  </a:lnTo>
                  <a:cubicBezTo>
                    <a:pt x="1361567" y="438691"/>
                    <a:pt x="1388120" y="415575"/>
                    <a:pt x="1407417" y="363496"/>
                  </a:cubicBezTo>
                  <a:lnTo>
                    <a:pt x="1508847" y="87294"/>
                  </a:lnTo>
                  <a:lnTo>
                    <a:pt x="1443162" y="87294"/>
                  </a:lnTo>
                  <a:close/>
                  <a:moveTo>
                    <a:pt x="1546931" y="339893"/>
                  </a:moveTo>
                  <a:lnTo>
                    <a:pt x="1608746" y="339893"/>
                  </a:lnTo>
                  <a:lnTo>
                    <a:pt x="1608746" y="165385"/>
                  </a:lnTo>
                  <a:lnTo>
                    <a:pt x="1617426" y="165385"/>
                  </a:lnTo>
                  <a:lnTo>
                    <a:pt x="1676339" y="339893"/>
                  </a:lnTo>
                  <a:lnTo>
                    <a:pt x="1726059" y="339893"/>
                  </a:lnTo>
                  <a:lnTo>
                    <a:pt x="1788358" y="165385"/>
                  </a:lnTo>
                  <a:lnTo>
                    <a:pt x="1796555" y="165385"/>
                  </a:lnTo>
                  <a:lnTo>
                    <a:pt x="1796555" y="339893"/>
                  </a:lnTo>
                  <a:lnTo>
                    <a:pt x="1858370" y="339893"/>
                  </a:lnTo>
                  <a:lnTo>
                    <a:pt x="1858370" y="87294"/>
                  </a:lnTo>
                  <a:lnTo>
                    <a:pt x="1762288" y="87294"/>
                  </a:lnTo>
                  <a:lnTo>
                    <a:pt x="1707246" y="244424"/>
                  </a:lnTo>
                  <a:lnTo>
                    <a:pt x="1698538" y="244424"/>
                  </a:lnTo>
                  <a:lnTo>
                    <a:pt x="1645431" y="87294"/>
                  </a:lnTo>
                  <a:lnTo>
                    <a:pt x="1546931" y="87294"/>
                  </a:lnTo>
                  <a:lnTo>
                    <a:pt x="1546931" y="33989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>
                <a:buSzPts val="1100"/>
              </a:pPr>
              <a:endParaRPr sz="1300">
                <a:latin typeface="Play"/>
                <a:ea typeface="Play"/>
                <a:cs typeface="Play"/>
                <a:sym typeface="Play"/>
              </a:endParaRPr>
            </a:p>
          </p:txBody>
        </p:sp>
        <p:pic>
          <p:nvPicPr>
            <p:cNvPr id="20" name="Google Shape;595;p61"/>
            <p:cNvPicPr preferRelativeResize="0"/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651195" y="592289"/>
              <a:ext cx="709822" cy="7098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" name="Прямоугольник 16"/>
          <p:cNvSpPr/>
          <p:nvPr/>
        </p:nvSpPr>
        <p:spPr>
          <a:xfrm>
            <a:off x="8256240" y="1124744"/>
            <a:ext cx="324036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Сбор файлов</a:t>
            </a:r>
            <a:endParaRPr lang="ru-RU" sz="2000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en-US" sz="1600" dirty="0" smtClean="0">
                <a:cs typeface="Arial" panose="020B0604020202020204" pitchFamily="34" charset="0"/>
              </a:rPr>
              <a:t>(</a:t>
            </a:r>
            <a:r>
              <a:rPr lang="ru-RU" sz="1600" dirty="0" smtClean="0">
                <a:cs typeface="Arial" panose="020B0604020202020204" pitchFamily="34" charset="0"/>
              </a:rPr>
              <a:t>оперативность, контроль,  управление информацией,  систематизация, хранение в условиях цейтнота</a:t>
            </a:r>
            <a:r>
              <a:rPr lang="en-US" sz="1600" dirty="0" smtClean="0">
                <a:cs typeface="Arial" panose="020B0604020202020204" pitchFamily="34" charset="0"/>
              </a:rPr>
              <a:t>)</a:t>
            </a:r>
            <a:endParaRPr lang="ru-RU" sz="1600" dirty="0" smtClean="0">
              <a:cs typeface="Arial" panose="020B0604020202020204" pitchFamily="34" charset="0"/>
            </a:endParaRPr>
          </a:p>
          <a:p>
            <a:endParaRPr lang="ru-RU" sz="1600" dirty="0" smtClean="0">
              <a:cs typeface="Arial" panose="020B0604020202020204" pitchFamily="34" charset="0"/>
            </a:endParaRPr>
          </a:p>
          <a:p>
            <a:r>
              <a:rPr lang="ru-RU" sz="1600" dirty="0" smtClean="0">
                <a:cs typeface="Arial" panose="020B0604020202020204" pitchFamily="34" charset="0"/>
              </a:rPr>
              <a:t>Сбор</a:t>
            </a:r>
            <a:r>
              <a:rPr lang="en-US" sz="1600" dirty="0" smtClean="0">
                <a:cs typeface="Arial" panose="020B0604020202020204" pitchFamily="34" charset="0"/>
              </a:rPr>
              <a:t>:</a:t>
            </a:r>
            <a:r>
              <a:rPr lang="ru-RU" sz="1600" dirty="0" smtClean="0">
                <a:cs typeface="Arial" panose="020B0604020202020204" pitchFamily="34" charset="0"/>
              </a:rPr>
              <a:t> </a:t>
            </a:r>
            <a:endParaRPr lang="ru-RU" sz="1600" dirty="0" smtClean="0"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err="1" smtClean="0">
                <a:cs typeface="Arial" panose="020B0604020202020204" pitchFamily="34" charset="0"/>
              </a:rPr>
              <a:t>Фотоотчетов</a:t>
            </a:r>
            <a:r>
              <a:rPr lang="ru-RU" sz="1600" dirty="0" smtClean="0">
                <a:cs typeface="Arial" panose="020B0604020202020204" pitchFamily="34" charset="0"/>
              </a:rPr>
              <a:t> с мероприятий </a:t>
            </a:r>
            <a:endParaRPr lang="ru-RU" sz="1600" dirty="0" smtClean="0"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>
                <a:cs typeface="Arial" panose="020B0604020202020204" pitchFamily="34" charset="0"/>
              </a:rPr>
              <a:t>Конкурсных материалов</a:t>
            </a:r>
            <a:endParaRPr lang="ru-RU" sz="1600" dirty="0" smtClean="0"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>
                <a:cs typeface="Arial" panose="020B0604020202020204" pitchFamily="34" charset="0"/>
              </a:rPr>
              <a:t>Документации </a:t>
            </a:r>
            <a:r>
              <a:rPr lang="en-US" sz="1600" dirty="0" smtClean="0">
                <a:cs typeface="Arial" panose="020B0604020202020204" pitchFamily="34" charset="0"/>
              </a:rPr>
              <a:t>(</a:t>
            </a:r>
            <a:r>
              <a:rPr lang="ru-RU" sz="1600" dirty="0" smtClean="0">
                <a:cs typeface="Arial" panose="020B0604020202020204" pitchFamily="34" charset="0"/>
              </a:rPr>
              <a:t>протоколы родительских собраний, социальный паспорт группы</a:t>
            </a:r>
            <a:endParaRPr lang="ru-RU" sz="1600" dirty="0" smtClean="0"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err="1" smtClean="0">
                <a:cs typeface="Arial" panose="020B0604020202020204" pitchFamily="34" charset="0"/>
              </a:rPr>
              <a:t>Скрины</a:t>
            </a:r>
            <a:r>
              <a:rPr lang="ru-RU" sz="1600" dirty="0" smtClean="0">
                <a:cs typeface="Arial" panose="020B0604020202020204" pitchFamily="34" charset="0"/>
              </a:rPr>
              <a:t> голосования,</a:t>
            </a:r>
            <a:endParaRPr lang="ru-RU" sz="1600" dirty="0" smtClean="0"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>
                <a:cs typeface="Arial" panose="020B0604020202020204" pitchFamily="34" charset="0"/>
              </a:rPr>
              <a:t>Темы для выступлений для годового плана</a:t>
            </a:r>
            <a:r>
              <a:rPr lang="en-US" sz="1600" dirty="0" smtClean="0">
                <a:cs typeface="Arial" panose="020B0604020202020204" pitchFamily="34" charset="0"/>
              </a:rPr>
              <a:t>)</a:t>
            </a:r>
            <a:endParaRPr lang="ru-RU" sz="1600" dirty="0" smtClean="0">
              <a:cs typeface="Arial" panose="020B0604020202020204" pitchFamily="34" charset="0"/>
            </a:endParaRPr>
          </a:p>
          <a:p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626" name="Picture 2" descr="C:\Users\Звёздочка\Downloads\Screenshot_2024-11-07-08-05-40-38_00181dc613cf2e98a78def3d0707ccad.jpg"/>
          <p:cNvPicPr>
            <a:picLocks noChangeAspect="1" noChangeArrowheads="1"/>
          </p:cNvPicPr>
          <p:nvPr/>
        </p:nvPicPr>
        <p:blipFill>
          <a:blip r:embed="rId2" cstate="print"/>
          <a:srcRect t="4198" r="3125" b="10448"/>
          <a:stretch>
            <a:fillRect/>
          </a:stretch>
        </p:blipFill>
        <p:spPr bwMode="auto">
          <a:xfrm>
            <a:off x="584436" y="1124743"/>
            <a:ext cx="2415220" cy="47525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628" name="Picture 4" descr="C:\Users\Звёздочка\Downloads\Screenshot_2024-11-07-08-04-16-38_00181dc613cf2e98a78def3d0707ccad.jpg"/>
          <p:cNvPicPr>
            <a:picLocks noChangeAspect="1" noChangeArrowheads="1"/>
          </p:cNvPicPr>
          <p:nvPr/>
        </p:nvPicPr>
        <p:blipFill>
          <a:blip r:embed="rId3" cstate="print"/>
          <a:srcRect t="3773" r="-180"/>
          <a:stretch>
            <a:fillRect/>
          </a:stretch>
        </p:blipFill>
        <p:spPr bwMode="auto">
          <a:xfrm>
            <a:off x="3215680" y="1124744"/>
            <a:ext cx="2212627" cy="47465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630" name="Picture 6" descr="C:\Users\Звёздочка\Downloads\Screenshot_2024-11-07-08-12-15-04_00181dc613cf2e98a78def3d0707cca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35960" y="1124744"/>
            <a:ext cx="2125310" cy="47465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64"/>
          <p:cNvSpPr txBox="1">
            <a:spLocks noGrp="1"/>
          </p:cNvSpPr>
          <p:nvPr>
            <p:ph type="ctrTitle"/>
          </p:nvPr>
        </p:nvSpPr>
        <p:spPr>
          <a:xfrm>
            <a:off x="700878" y="237948"/>
            <a:ext cx="9110800" cy="1937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4700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Сферум для </a:t>
            </a:r>
            <a:r>
              <a:rPr lang="en-US" sz="4700" dirty="0" smtClean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педагогов</a:t>
            </a:r>
            <a:endParaRPr sz="2500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78" y="1134917"/>
            <a:ext cx="24938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Курсы</a:t>
            </a:r>
            <a:r>
              <a:rPr lang="en-US" sz="2800" dirty="0" smtClean="0">
                <a:solidFill>
                  <a:schemeClr val="accent2"/>
                </a:solidFill>
              </a:rPr>
              <a:t> </a:t>
            </a:r>
            <a:endParaRPr lang="en-US" sz="2800" dirty="0" smtClean="0">
              <a:solidFill>
                <a:schemeClr val="accent2"/>
              </a:solidFill>
            </a:endParaRPr>
          </a:p>
          <a:p>
            <a:r>
              <a:rPr lang="en-US" sz="2800" dirty="0" smtClean="0"/>
              <a:t>для педагогов</a:t>
            </a:r>
            <a:endParaRPr lang="ru-RU" sz="2800" dirty="0"/>
          </a:p>
        </p:txBody>
      </p:sp>
      <p:pic>
        <p:nvPicPr>
          <p:cNvPr id="12" name="Google Shape;655;p66"/>
          <p:cNvPicPr preferRelativeResize="0"/>
          <p:nvPr/>
        </p:nvPicPr>
        <p:blipFill>
          <a:blip r:embed="rId1" cstate="print"/>
          <a:stretch>
            <a:fillRect/>
          </a:stretch>
        </p:blipFill>
        <p:spPr>
          <a:xfrm>
            <a:off x="700878" y="4032449"/>
            <a:ext cx="2217676" cy="1903450"/>
          </a:xfrm>
          <a:prstGeom prst="roundRect">
            <a:avLst>
              <a:gd name="adj" fmla="val 5242"/>
            </a:avLst>
          </a:prstGeom>
          <a:noFill/>
          <a:ln>
            <a:solidFill>
              <a:schemeClr val="bg1"/>
            </a:solidFill>
          </a:ln>
        </p:spPr>
      </p:pic>
      <p:grpSp>
        <p:nvGrpSpPr>
          <p:cNvPr id="2" name="Google Shape;593;p61"/>
          <p:cNvGrpSpPr/>
          <p:nvPr/>
        </p:nvGrpSpPr>
        <p:grpSpPr>
          <a:xfrm>
            <a:off x="514947" y="6048422"/>
            <a:ext cx="3132950" cy="557329"/>
            <a:chOff x="651195" y="592289"/>
            <a:chExt cx="3355898" cy="709822"/>
          </a:xfrm>
        </p:grpSpPr>
        <p:sp>
          <p:nvSpPr>
            <p:cNvPr id="18" name="Google Shape;594;p61"/>
            <p:cNvSpPr/>
            <p:nvPr/>
          </p:nvSpPr>
          <p:spPr>
            <a:xfrm>
              <a:off x="1512231" y="646441"/>
              <a:ext cx="2494862" cy="588979"/>
            </a:xfrm>
            <a:custGeom>
              <a:avLst/>
              <a:gdLst/>
              <a:ahLst/>
              <a:cxnLst/>
              <a:rect l="l" t="t" r="r" b="b"/>
              <a:pathLst>
                <a:path w="1858370" h="438718" extrusionOk="0">
                  <a:moveTo>
                    <a:pt x="132768" y="344711"/>
                  </a:moveTo>
                  <a:cubicBezTo>
                    <a:pt x="186842" y="344711"/>
                    <a:pt x="238014" y="316750"/>
                    <a:pt x="256854" y="261802"/>
                  </a:cubicBezTo>
                  <a:lnTo>
                    <a:pt x="195523" y="251678"/>
                  </a:lnTo>
                  <a:cubicBezTo>
                    <a:pt x="184423" y="271898"/>
                    <a:pt x="162708" y="285405"/>
                    <a:pt x="136127" y="285405"/>
                  </a:cubicBezTo>
                  <a:cubicBezTo>
                    <a:pt x="96539" y="285405"/>
                    <a:pt x="68050" y="255522"/>
                    <a:pt x="68050" y="213594"/>
                  </a:cubicBezTo>
                  <a:cubicBezTo>
                    <a:pt x="68050" y="171638"/>
                    <a:pt x="96539" y="141755"/>
                    <a:pt x="136127" y="141755"/>
                  </a:cubicBezTo>
                  <a:cubicBezTo>
                    <a:pt x="162197" y="141755"/>
                    <a:pt x="183940" y="155262"/>
                    <a:pt x="193588" y="175969"/>
                  </a:cubicBezTo>
                  <a:lnTo>
                    <a:pt x="254919" y="165846"/>
                  </a:lnTo>
                  <a:cubicBezTo>
                    <a:pt x="237047" y="111385"/>
                    <a:pt x="188777" y="82476"/>
                    <a:pt x="132768" y="82476"/>
                  </a:cubicBezTo>
                  <a:cubicBezTo>
                    <a:pt x="55015" y="82476"/>
                    <a:pt x="0" y="137424"/>
                    <a:pt x="0" y="213594"/>
                  </a:cubicBezTo>
                  <a:cubicBezTo>
                    <a:pt x="0" y="289736"/>
                    <a:pt x="55015" y="344711"/>
                    <a:pt x="132768" y="344711"/>
                  </a:cubicBezTo>
                  <a:close/>
                  <a:moveTo>
                    <a:pt x="412386" y="438691"/>
                  </a:moveTo>
                  <a:lnTo>
                    <a:pt x="474201" y="438691"/>
                  </a:lnTo>
                  <a:lnTo>
                    <a:pt x="474201" y="340840"/>
                  </a:lnTo>
                  <a:cubicBezTo>
                    <a:pt x="552894" y="340840"/>
                    <a:pt x="608447" y="287814"/>
                    <a:pt x="608447" y="213079"/>
                  </a:cubicBezTo>
                  <a:cubicBezTo>
                    <a:pt x="608447" y="138372"/>
                    <a:pt x="552894" y="85860"/>
                    <a:pt x="474201" y="85860"/>
                  </a:cubicBezTo>
                  <a:lnTo>
                    <a:pt x="474201" y="0"/>
                  </a:lnTo>
                  <a:lnTo>
                    <a:pt x="412386" y="0"/>
                  </a:lnTo>
                  <a:lnTo>
                    <a:pt x="412386" y="85806"/>
                  </a:lnTo>
                  <a:cubicBezTo>
                    <a:pt x="334177" y="85806"/>
                    <a:pt x="278651" y="138345"/>
                    <a:pt x="278651" y="213079"/>
                  </a:cubicBezTo>
                  <a:cubicBezTo>
                    <a:pt x="278651" y="287787"/>
                    <a:pt x="334177" y="340840"/>
                    <a:pt x="412386" y="340840"/>
                  </a:cubicBezTo>
                  <a:lnTo>
                    <a:pt x="412386" y="438664"/>
                  </a:lnTo>
                  <a:close/>
                  <a:moveTo>
                    <a:pt x="412386" y="285405"/>
                  </a:moveTo>
                  <a:cubicBezTo>
                    <a:pt x="372797" y="285405"/>
                    <a:pt x="345276" y="256009"/>
                    <a:pt x="345276" y="213106"/>
                  </a:cubicBezTo>
                  <a:cubicBezTo>
                    <a:pt x="345276" y="170691"/>
                    <a:pt x="372797" y="141268"/>
                    <a:pt x="412386" y="141268"/>
                  </a:cubicBezTo>
                  <a:lnTo>
                    <a:pt x="412386" y="285405"/>
                  </a:lnTo>
                  <a:close/>
                  <a:moveTo>
                    <a:pt x="474201" y="285405"/>
                  </a:moveTo>
                  <a:lnTo>
                    <a:pt x="474201" y="141268"/>
                  </a:lnTo>
                  <a:cubicBezTo>
                    <a:pt x="514273" y="141268"/>
                    <a:pt x="541794" y="170691"/>
                    <a:pt x="541794" y="213106"/>
                  </a:cubicBezTo>
                  <a:cubicBezTo>
                    <a:pt x="541794" y="256009"/>
                    <a:pt x="514273" y="285405"/>
                    <a:pt x="474201" y="285405"/>
                  </a:cubicBezTo>
                  <a:close/>
                  <a:moveTo>
                    <a:pt x="905910" y="209723"/>
                  </a:moveTo>
                  <a:cubicBezTo>
                    <a:pt x="905910" y="138372"/>
                    <a:pt x="850841" y="82449"/>
                    <a:pt x="772632" y="82449"/>
                  </a:cubicBezTo>
                  <a:cubicBezTo>
                    <a:pt x="694907" y="82449"/>
                    <a:pt x="639381" y="137397"/>
                    <a:pt x="639381" y="213594"/>
                  </a:cubicBezTo>
                  <a:cubicBezTo>
                    <a:pt x="639381" y="289736"/>
                    <a:pt x="694423" y="344711"/>
                    <a:pt x="771665" y="344711"/>
                  </a:cubicBezTo>
                  <a:cubicBezTo>
                    <a:pt x="825255" y="344711"/>
                    <a:pt x="877422" y="319159"/>
                    <a:pt x="894784" y="270003"/>
                  </a:cubicBezTo>
                  <a:lnTo>
                    <a:pt x="833480" y="259853"/>
                  </a:lnTo>
                  <a:cubicBezTo>
                    <a:pt x="821896" y="276256"/>
                    <a:pt x="801605" y="286867"/>
                    <a:pt x="775535" y="286867"/>
                  </a:cubicBezTo>
                  <a:cubicBezTo>
                    <a:pt x="737371" y="286867"/>
                    <a:pt x="712269" y="264671"/>
                    <a:pt x="706006" y="230457"/>
                  </a:cubicBezTo>
                  <a:lnTo>
                    <a:pt x="904943" y="230457"/>
                  </a:lnTo>
                  <a:cubicBezTo>
                    <a:pt x="905427" y="224664"/>
                    <a:pt x="905910" y="217437"/>
                    <a:pt x="905910" y="209723"/>
                  </a:cubicBezTo>
                  <a:close/>
                  <a:moveTo>
                    <a:pt x="772632" y="136910"/>
                  </a:moveTo>
                  <a:cubicBezTo>
                    <a:pt x="803056" y="136910"/>
                    <a:pt x="826223" y="156697"/>
                    <a:pt x="834931" y="183683"/>
                  </a:cubicBezTo>
                  <a:lnTo>
                    <a:pt x="709393" y="183683"/>
                  </a:lnTo>
                  <a:cubicBezTo>
                    <a:pt x="718531" y="155722"/>
                    <a:pt x="742209" y="136937"/>
                    <a:pt x="772632" y="136937"/>
                  </a:cubicBezTo>
                  <a:close/>
                  <a:moveTo>
                    <a:pt x="946681" y="438691"/>
                  </a:moveTo>
                  <a:lnTo>
                    <a:pt x="1011856" y="438691"/>
                  </a:lnTo>
                  <a:lnTo>
                    <a:pt x="1011856" y="303757"/>
                  </a:lnTo>
                  <a:cubicBezTo>
                    <a:pt x="1035544" y="329813"/>
                    <a:pt x="1068992" y="344676"/>
                    <a:pt x="1104067" y="344738"/>
                  </a:cubicBezTo>
                  <a:cubicBezTo>
                    <a:pt x="1176498" y="344738"/>
                    <a:pt x="1227213" y="289790"/>
                    <a:pt x="1227213" y="213621"/>
                  </a:cubicBezTo>
                  <a:cubicBezTo>
                    <a:pt x="1227213" y="137451"/>
                    <a:pt x="1176498" y="82476"/>
                    <a:pt x="1104067" y="82476"/>
                  </a:cubicBezTo>
                  <a:cubicBezTo>
                    <a:pt x="1058701" y="82476"/>
                    <a:pt x="1025374" y="106567"/>
                    <a:pt x="1008953" y="126841"/>
                  </a:cubicBezTo>
                  <a:lnTo>
                    <a:pt x="997397" y="87321"/>
                  </a:lnTo>
                  <a:lnTo>
                    <a:pt x="946681" y="87321"/>
                  </a:lnTo>
                  <a:lnTo>
                    <a:pt x="946681" y="438718"/>
                  </a:lnTo>
                  <a:close/>
                  <a:moveTo>
                    <a:pt x="1086222" y="286840"/>
                  </a:moveTo>
                  <a:cubicBezTo>
                    <a:pt x="1042279" y="286840"/>
                    <a:pt x="1011856" y="255982"/>
                    <a:pt x="1011856" y="213594"/>
                  </a:cubicBezTo>
                  <a:cubicBezTo>
                    <a:pt x="1011856" y="171151"/>
                    <a:pt x="1042279" y="140321"/>
                    <a:pt x="1086222" y="140321"/>
                  </a:cubicBezTo>
                  <a:cubicBezTo>
                    <a:pt x="1129680" y="140321"/>
                    <a:pt x="1159137" y="171178"/>
                    <a:pt x="1159137" y="213594"/>
                  </a:cubicBezTo>
                  <a:cubicBezTo>
                    <a:pt x="1159137" y="256009"/>
                    <a:pt x="1129680" y="286867"/>
                    <a:pt x="1086222" y="286867"/>
                  </a:cubicBezTo>
                  <a:close/>
                  <a:moveTo>
                    <a:pt x="1443162" y="87294"/>
                  </a:moveTo>
                  <a:lnTo>
                    <a:pt x="1382826" y="255035"/>
                  </a:lnTo>
                  <a:lnTo>
                    <a:pt x="1374118" y="255035"/>
                  </a:lnTo>
                  <a:lnTo>
                    <a:pt x="1306041" y="87294"/>
                  </a:lnTo>
                  <a:lnTo>
                    <a:pt x="1236513" y="87294"/>
                  </a:lnTo>
                  <a:lnTo>
                    <a:pt x="1348532" y="352425"/>
                  </a:lnTo>
                  <a:cubicBezTo>
                    <a:pt x="1340818" y="372672"/>
                    <a:pt x="1333078" y="379412"/>
                    <a:pt x="1315206" y="379412"/>
                  </a:cubicBezTo>
                  <a:lnTo>
                    <a:pt x="1265485" y="379412"/>
                  </a:lnTo>
                  <a:lnTo>
                    <a:pt x="1270806" y="438691"/>
                  </a:lnTo>
                  <a:lnTo>
                    <a:pt x="1310395" y="438691"/>
                  </a:lnTo>
                  <a:cubicBezTo>
                    <a:pt x="1361567" y="438691"/>
                    <a:pt x="1388120" y="415575"/>
                    <a:pt x="1407417" y="363496"/>
                  </a:cubicBezTo>
                  <a:lnTo>
                    <a:pt x="1508847" y="87294"/>
                  </a:lnTo>
                  <a:lnTo>
                    <a:pt x="1443162" y="87294"/>
                  </a:lnTo>
                  <a:close/>
                  <a:moveTo>
                    <a:pt x="1546931" y="339893"/>
                  </a:moveTo>
                  <a:lnTo>
                    <a:pt x="1608746" y="339893"/>
                  </a:lnTo>
                  <a:lnTo>
                    <a:pt x="1608746" y="165385"/>
                  </a:lnTo>
                  <a:lnTo>
                    <a:pt x="1617426" y="165385"/>
                  </a:lnTo>
                  <a:lnTo>
                    <a:pt x="1676339" y="339893"/>
                  </a:lnTo>
                  <a:lnTo>
                    <a:pt x="1726059" y="339893"/>
                  </a:lnTo>
                  <a:lnTo>
                    <a:pt x="1788358" y="165385"/>
                  </a:lnTo>
                  <a:lnTo>
                    <a:pt x="1796555" y="165385"/>
                  </a:lnTo>
                  <a:lnTo>
                    <a:pt x="1796555" y="339893"/>
                  </a:lnTo>
                  <a:lnTo>
                    <a:pt x="1858370" y="339893"/>
                  </a:lnTo>
                  <a:lnTo>
                    <a:pt x="1858370" y="87294"/>
                  </a:lnTo>
                  <a:lnTo>
                    <a:pt x="1762288" y="87294"/>
                  </a:lnTo>
                  <a:lnTo>
                    <a:pt x="1707246" y="244424"/>
                  </a:lnTo>
                  <a:lnTo>
                    <a:pt x="1698538" y="244424"/>
                  </a:lnTo>
                  <a:lnTo>
                    <a:pt x="1645431" y="87294"/>
                  </a:lnTo>
                  <a:lnTo>
                    <a:pt x="1546931" y="87294"/>
                  </a:lnTo>
                  <a:lnTo>
                    <a:pt x="1546931" y="33989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>
                <a:buSzPts val="1100"/>
              </a:pPr>
              <a:endParaRPr sz="1300">
                <a:latin typeface="Play"/>
                <a:ea typeface="Play"/>
                <a:cs typeface="Play"/>
                <a:sym typeface="Play"/>
              </a:endParaRPr>
            </a:p>
          </p:txBody>
        </p:sp>
        <p:pic>
          <p:nvPicPr>
            <p:cNvPr id="19" name="Google Shape;595;p61"/>
            <p:cNvPicPr preferRelativeResize="0"/>
            <p:nvPr/>
          </p:nvPicPr>
          <p:blipFill rotWithShape="1">
            <a:blip r:embed="rId2" cstate="print"/>
            <a:srcRect/>
            <a:stretch>
              <a:fillRect/>
            </a:stretch>
          </p:blipFill>
          <p:spPr>
            <a:xfrm>
              <a:off x="651195" y="592289"/>
              <a:ext cx="709822" cy="7098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/>
          <a:srcRect l="22241" t="37715" r="24603" b="25991"/>
          <a:stretch>
            <a:fillRect/>
          </a:stretch>
        </p:blipFill>
        <p:spPr>
          <a:xfrm>
            <a:off x="651851" y="2420888"/>
            <a:ext cx="3110258" cy="132726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10236" y="2420888"/>
            <a:ext cx="3666125" cy="362753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011191" y="1204780"/>
            <a:ext cx="24938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Библиотека</a:t>
            </a:r>
            <a:r>
              <a:rPr lang="en-US" sz="2800" dirty="0" smtClean="0">
                <a:solidFill>
                  <a:schemeClr val="accent2"/>
                </a:solidFill>
              </a:rPr>
              <a:t> </a:t>
            </a:r>
            <a:endParaRPr lang="en-US" sz="2800" dirty="0" smtClean="0">
              <a:solidFill>
                <a:schemeClr val="accent2"/>
              </a:solidFill>
            </a:endParaRPr>
          </a:p>
          <a:p>
            <a:r>
              <a:rPr lang="en-US" sz="2800" dirty="0" smtClean="0"/>
              <a:t>практик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439816" y="1239194"/>
            <a:ext cx="29458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Журнал</a:t>
            </a:r>
            <a:endParaRPr lang="en-US" sz="2800" dirty="0" smtClean="0">
              <a:solidFill>
                <a:schemeClr val="accent2"/>
              </a:solidFill>
            </a:endParaRPr>
          </a:p>
          <a:p>
            <a:r>
              <a:rPr lang="en-US" sz="2800" dirty="0" smtClean="0"/>
              <a:t>ПрофСферум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18140" y="2420888"/>
            <a:ext cx="3636065" cy="36052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0062" y="557464"/>
            <a:ext cx="6478065" cy="1937200"/>
          </a:xfrm>
        </p:spPr>
        <p:txBody>
          <a:bodyPr/>
          <a:lstStyle/>
          <a:p>
            <a:pPr>
              <a:lnSpc>
                <a:spcPts val="5760"/>
              </a:lnSpc>
            </a:pPr>
            <a:r>
              <a:rPr lang="ru-RU" sz="3200" dirty="0" smtClean="0"/>
              <a:t>Канал</a:t>
            </a:r>
            <a:br>
              <a:rPr lang="ru-RU" dirty="0" smtClean="0"/>
            </a:br>
            <a:r>
              <a:rPr lang="ru-RU" dirty="0" smtClean="0"/>
              <a:t>«Звездная Академия»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626" y="2474728"/>
            <a:ext cx="5984000" cy="764800"/>
          </a:xfrm>
        </p:spPr>
        <p:txBody>
          <a:bodyPr/>
          <a:lstStyle/>
          <a:p>
            <a:r>
              <a:rPr lang="ru-RU" dirty="0" smtClean="0"/>
              <a:t>Мастер-класс Татьяна Алексеевна </a:t>
            </a:r>
            <a:r>
              <a:rPr lang="ru-RU" dirty="0" err="1" smtClean="0"/>
              <a:t>Гугуева</a:t>
            </a:r>
            <a:r>
              <a:rPr lang="ru-RU" dirty="0" smtClean="0"/>
              <a:t>, педагог-психолог МБОУ школа № 116 </a:t>
            </a:r>
            <a:r>
              <a:rPr lang="ru-RU" dirty="0" err="1" smtClean="0"/>
              <a:t>г.Самара</a:t>
            </a:r>
            <a:endParaRPr lang="ru-RU" dirty="0" smtClean="0"/>
          </a:p>
          <a:p>
            <a:r>
              <a:rPr lang="ru-RU" dirty="0"/>
              <a:t>«Педагогическая гостиная</a:t>
            </a:r>
            <a:r>
              <a:rPr lang="ru-RU" dirty="0" smtClean="0"/>
              <a:t>»</a:t>
            </a:r>
            <a:endParaRPr lang="ru-RU" dirty="0" smtClean="0"/>
          </a:p>
          <a:p>
            <a:r>
              <a:rPr lang="ru-RU" dirty="0" err="1" smtClean="0"/>
              <a:t>Бутыркина</a:t>
            </a:r>
            <a:r>
              <a:rPr lang="ru-RU" dirty="0" smtClean="0"/>
              <a:t> Ирина Сергеевна, учитель </a:t>
            </a:r>
            <a:r>
              <a:rPr lang="ru-RU" dirty="0"/>
              <a:t>МОБУ "</a:t>
            </a:r>
            <a:r>
              <a:rPr lang="ru-RU" dirty="0" err="1"/>
              <a:t>Новосергиевская</a:t>
            </a:r>
            <a:r>
              <a:rPr lang="ru-RU" dirty="0"/>
              <a:t> СОШ № 3 им. генерала А.И. Елагина"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Цель: Повышение цифровой грамотности педагогов. Освоение инструментов </a:t>
            </a:r>
            <a:r>
              <a:rPr lang="ru-RU" dirty="0" err="1" smtClean="0"/>
              <a:t>Сферума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" cstate="print"/>
          <a:srcRect l="29329" t="17870" r="29329" b="16926"/>
          <a:stretch>
            <a:fillRect/>
          </a:stretch>
        </p:blipFill>
        <p:spPr>
          <a:xfrm>
            <a:off x="7826860" y="685949"/>
            <a:ext cx="3693140" cy="3640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6066" y="717833"/>
            <a:ext cx="10400493" cy="1937200"/>
          </a:xfrm>
        </p:spPr>
        <p:txBody>
          <a:bodyPr/>
          <a:lstStyle/>
          <a:p>
            <a:r>
              <a:rPr lang="ru-RU" sz="2800" dirty="0" smtClean="0"/>
              <a:t>Участие педагогического коллектива в Активностях </a:t>
            </a:r>
            <a:r>
              <a:rPr lang="ru-RU" sz="2800" dirty="0" err="1" smtClean="0"/>
              <a:t>Сферум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36066" y="1556792"/>
            <a:ext cx="1853261" cy="42484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Вебинары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Мастер-классы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Флешмобы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Челленджи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Видео-открытки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913902" y="1576372"/>
            <a:ext cx="2488310" cy="24883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/>
          <a:srcRect l="32281" r="32281"/>
          <a:stretch>
            <a:fillRect/>
          </a:stretch>
        </p:blipFill>
        <p:spPr>
          <a:xfrm>
            <a:off x="8815901" y="1576372"/>
            <a:ext cx="2694268" cy="4751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/>
          <a:srcRect l="23422" t="13145" r="48819" b="13147"/>
          <a:stretch>
            <a:fillRect/>
          </a:stretch>
        </p:blipFill>
        <p:spPr>
          <a:xfrm>
            <a:off x="7022300" y="3725204"/>
            <a:ext cx="1574909" cy="2613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09966" y="4381630"/>
            <a:ext cx="3131605" cy="19572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 cstate="print"/>
          <a:srcRect l="32281" r="32281"/>
          <a:stretch>
            <a:fillRect/>
          </a:stretch>
        </p:blipFill>
        <p:spPr>
          <a:xfrm>
            <a:off x="5775822" y="1576372"/>
            <a:ext cx="1660323" cy="2928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7408" y="380175"/>
            <a:ext cx="11233248" cy="764800"/>
          </a:xfrm>
        </p:spPr>
        <p:txBody>
          <a:bodyPr/>
          <a:lstStyle/>
          <a:p>
            <a:r>
              <a:rPr lang="ru-RU" sz="2400" dirty="0" smtClean="0"/>
              <a:t>Семинар-практикум</a:t>
            </a:r>
            <a:r>
              <a:rPr lang="ru-RU" sz="2400" dirty="0"/>
              <a:t> «Ключевой инструмент коммуникации для </a:t>
            </a:r>
            <a:r>
              <a:rPr lang="ru-RU" sz="2400" dirty="0" smtClean="0"/>
              <a:t>образования»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" cstate="print"/>
          <a:srcRect b="12512"/>
          <a:stretch>
            <a:fillRect/>
          </a:stretch>
        </p:blipFill>
        <p:spPr>
          <a:xfrm>
            <a:off x="1159253" y="1144975"/>
            <a:ext cx="4624112" cy="23272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/>
          <a:srcRect l="12478" r="11950"/>
          <a:stretch>
            <a:fillRect/>
          </a:stretch>
        </p:blipFill>
        <p:spPr>
          <a:xfrm>
            <a:off x="1271464" y="3846090"/>
            <a:ext cx="2952328" cy="24280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07636" y="3849728"/>
            <a:ext cx="2876786" cy="24654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11824" y="3846090"/>
            <a:ext cx="3295125" cy="24280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/>
          <a:srcRect t="16794"/>
          <a:stretch>
            <a:fillRect/>
          </a:stretch>
        </p:blipFill>
        <p:spPr>
          <a:xfrm>
            <a:off x="6042682" y="1144974"/>
            <a:ext cx="4972518" cy="23272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1424" y="221691"/>
            <a:ext cx="10215742" cy="764800"/>
          </a:xfrm>
        </p:spPr>
        <p:txBody>
          <a:bodyPr/>
          <a:lstStyle/>
          <a:p>
            <a:pPr algn="ctr"/>
            <a:r>
              <a:rPr lang="ru-RU" sz="2400" dirty="0"/>
              <a:t>Региональном семинаре " Цифровые образовательные технологии в дошкольном </a:t>
            </a:r>
            <a:r>
              <a:rPr lang="ru-RU" sz="2400" dirty="0" smtClean="0"/>
              <a:t>образовании»</a:t>
            </a:r>
            <a:endParaRPr lang="ru-RU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" cstate="print"/>
          <a:srcRect l="12993" t="25528" r="13770" b="20350"/>
          <a:stretch>
            <a:fillRect/>
          </a:stretch>
        </p:blipFill>
        <p:spPr>
          <a:xfrm>
            <a:off x="1415480" y="1226028"/>
            <a:ext cx="4789190" cy="2212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l="13382" t="17870" r="19878" b="16926"/>
          <a:stretch>
            <a:fillRect/>
          </a:stretch>
        </p:blipFill>
        <p:spPr>
          <a:xfrm>
            <a:off x="6522315" y="3640908"/>
            <a:ext cx="3839608" cy="2344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/>
          <a:srcRect l="22241" t="31355" r="22832" b="27975"/>
          <a:stretch>
            <a:fillRect/>
          </a:stretch>
        </p:blipFill>
        <p:spPr>
          <a:xfrm>
            <a:off x="6522315" y="1226028"/>
            <a:ext cx="4604851" cy="21309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04853" y="3689155"/>
            <a:ext cx="3999816" cy="22480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981077" y="6092462"/>
            <a:ext cx="104471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Мастер-класс" </a:t>
            </a:r>
            <a:r>
              <a:rPr lang="ru-RU" sz="2400" dirty="0">
                <a:solidFill>
                  <a:schemeClr val="bg1"/>
                </a:solidFill>
              </a:rPr>
              <a:t>Инструменты и возможности цифровой платформы </a:t>
            </a:r>
            <a:r>
              <a:rPr lang="ru-RU" sz="2400" dirty="0" err="1">
                <a:solidFill>
                  <a:schemeClr val="bg1"/>
                </a:solidFill>
              </a:rPr>
              <a:t>Сферум</a:t>
            </a:r>
            <a:r>
              <a:rPr lang="ru-RU" sz="2400" dirty="0" smtClean="0">
                <a:solidFill>
                  <a:schemeClr val="bg1"/>
                </a:solidFill>
              </a:rPr>
              <a:t>"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7381884" y="357166"/>
            <a:ext cx="4143404" cy="60007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3236" y="736705"/>
            <a:ext cx="6440053" cy="1937200"/>
          </a:xfrm>
        </p:spPr>
        <p:txBody>
          <a:bodyPr/>
          <a:lstStyle/>
          <a:p>
            <a:r>
              <a:rPr lang="ru-RU" sz="2400" dirty="0" smtClean="0"/>
              <a:t>Опыт работы воспитателя группы № 4 «Радуга» МДОУ д/с № 63 на платформе </a:t>
            </a:r>
            <a:r>
              <a:rPr lang="ru-RU" sz="2400" dirty="0" err="1" smtClean="0"/>
              <a:t>Сферум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39074" y="4286256"/>
            <a:ext cx="3643338" cy="764800"/>
          </a:xfrm>
        </p:spPr>
        <p:txBody>
          <a:bodyPr/>
          <a:lstStyle/>
          <a:p>
            <a:r>
              <a:rPr lang="ru-RU" sz="1200" dirty="0" smtClean="0">
                <a:solidFill>
                  <a:schemeClr val="bg2">
                    <a:lumMod val="50000"/>
                  </a:schemeClr>
                </a:solidFill>
              </a:rPr>
              <a:t>Количество детей в группе: </a:t>
            </a:r>
            <a:r>
              <a:rPr lang="ru-RU" sz="1200" dirty="0" smtClean="0">
                <a:solidFill>
                  <a:schemeClr val="tx1"/>
                </a:solidFill>
              </a:rPr>
              <a:t>25 человек</a:t>
            </a:r>
            <a:endParaRPr lang="ru-RU" sz="1200" dirty="0" smtClean="0">
              <a:solidFill>
                <a:schemeClr val="tx1"/>
              </a:solidFill>
            </a:endParaRPr>
          </a:p>
          <a:p>
            <a:endParaRPr lang="ru-RU" sz="12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1200" dirty="0" smtClean="0">
                <a:solidFill>
                  <a:schemeClr val="bg2">
                    <a:lumMod val="50000"/>
                  </a:schemeClr>
                </a:solidFill>
              </a:rPr>
              <a:t>Количество участников </a:t>
            </a:r>
            <a:endParaRPr lang="ru-RU" sz="12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1200" dirty="0">
                <a:solidFill>
                  <a:schemeClr val="bg2">
                    <a:lumMod val="50000"/>
                  </a:schemeClr>
                </a:solidFill>
              </a:rPr>
              <a:t>р</a:t>
            </a:r>
            <a:r>
              <a:rPr lang="ru-RU" sz="1200" dirty="0" smtClean="0">
                <a:solidFill>
                  <a:schemeClr val="bg2">
                    <a:lumMod val="50000"/>
                  </a:schemeClr>
                </a:solidFill>
              </a:rPr>
              <a:t>одительского чата: </a:t>
            </a:r>
            <a:r>
              <a:rPr lang="ru-RU" sz="1200" dirty="0" smtClean="0">
                <a:solidFill>
                  <a:schemeClr val="tx1"/>
                </a:solidFill>
              </a:rPr>
              <a:t>33 человека:</a:t>
            </a:r>
            <a:endParaRPr lang="ru-RU" sz="1200" dirty="0" smtClean="0">
              <a:solidFill>
                <a:schemeClr val="tx1"/>
              </a:solidFill>
            </a:endParaRPr>
          </a:p>
          <a:p>
            <a:r>
              <a:rPr lang="ru-RU" sz="1200" dirty="0" smtClean="0">
                <a:solidFill>
                  <a:schemeClr val="tx1"/>
                </a:solidFill>
              </a:rPr>
              <a:t>25 мам, 4 папы, 3 близких родственника</a:t>
            </a:r>
            <a:endParaRPr lang="ru-RU" sz="1200" dirty="0" smtClean="0">
              <a:solidFill>
                <a:schemeClr val="tx1"/>
              </a:solidFill>
            </a:endParaRPr>
          </a:p>
          <a:p>
            <a:endParaRPr lang="ru-RU" sz="1200" dirty="0" smtClean="0">
              <a:solidFill>
                <a:schemeClr val="tx1"/>
              </a:solidFill>
            </a:endParaRPr>
          </a:p>
          <a:p>
            <a:r>
              <a:rPr lang="ru-RU" sz="1200" dirty="0" smtClean="0">
                <a:solidFill>
                  <a:schemeClr val="bg2">
                    <a:lumMod val="50000"/>
                  </a:schemeClr>
                </a:solidFill>
              </a:rPr>
              <a:t>Количество педагогов в чате</a:t>
            </a:r>
            <a:r>
              <a:rPr lang="ru-RU" sz="1200" dirty="0" smtClean="0">
                <a:solidFill>
                  <a:schemeClr val="tx1"/>
                </a:solidFill>
              </a:rPr>
              <a:t>: </a:t>
            </a:r>
            <a:endParaRPr lang="ru-RU" sz="1200" dirty="0" smtClean="0">
              <a:solidFill>
                <a:schemeClr val="tx1"/>
              </a:solidFill>
            </a:endParaRPr>
          </a:p>
          <a:p>
            <a:r>
              <a:rPr lang="ru-RU" sz="1200" dirty="0" smtClean="0">
                <a:solidFill>
                  <a:schemeClr val="tx1"/>
                </a:solidFill>
              </a:rPr>
              <a:t>воспитатель, младший воспитатель</a:t>
            </a:r>
            <a:endParaRPr lang="ru-RU" sz="1200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739074" y="642918"/>
            <a:ext cx="3382651" cy="338265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97750" y="2667880"/>
            <a:ext cx="5282226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solidFill>
                  <a:schemeClr val="bg1"/>
                </a:solidFill>
              </a:rPr>
              <a:t>Август 2023 года </a:t>
            </a:r>
            <a:r>
              <a:rPr lang="ru-RU" sz="1400" dirty="0" smtClean="0"/>
              <a:t>Администрация  МДОУ д/с № 63 «Звёздочка» рекомендовала  переход на платформу </a:t>
            </a:r>
            <a:r>
              <a:rPr lang="ru-RU" sz="1400" dirty="0" err="1" smtClean="0"/>
              <a:t>Сферум</a:t>
            </a:r>
            <a:r>
              <a:rPr lang="ru-RU" sz="1400" dirty="0" smtClean="0"/>
              <a:t>  всем педагогам и родительским сообществам</a:t>
            </a:r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>
                <a:solidFill>
                  <a:schemeClr val="bg1"/>
                </a:solidFill>
              </a:rPr>
              <a:t>Сентябрь 2023 года </a:t>
            </a:r>
            <a:r>
              <a:rPr lang="ru-RU" sz="1400" dirty="0" smtClean="0"/>
              <a:t> участие в «Рабочей группе» по реализации дорожной карты,  составление алгоритмов по созданию  чатов для родителей и путей регистрации родительского сообщества</a:t>
            </a:r>
            <a:endParaRPr lang="ru-RU" sz="1400" dirty="0" smtClean="0"/>
          </a:p>
          <a:p>
            <a:pPr algn="just"/>
            <a:endParaRPr lang="ru-RU" sz="1400" dirty="0" smtClean="0">
              <a:solidFill>
                <a:schemeClr val="bg1"/>
              </a:solidFill>
            </a:endParaRPr>
          </a:p>
          <a:p>
            <a:pPr algn="just"/>
            <a:r>
              <a:rPr lang="ru-RU" sz="1400" dirty="0" smtClean="0">
                <a:solidFill>
                  <a:schemeClr val="bg1"/>
                </a:solidFill>
              </a:rPr>
              <a:t>16 сентября 2023 года </a:t>
            </a:r>
            <a:r>
              <a:rPr lang="ru-RU" sz="1400" dirty="0" smtClean="0"/>
              <a:t>состоялось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smtClean="0"/>
              <a:t>родительское собрание</a:t>
            </a:r>
            <a:endParaRPr lang="ru-RU" sz="1400" dirty="0" smtClean="0"/>
          </a:p>
          <a:p>
            <a:pPr algn="just"/>
            <a:r>
              <a:rPr lang="ru-RU" sz="1400" dirty="0" smtClean="0"/>
              <a:t>Повестка дня: вопрос о перенесение родительского чата в </a:t>
            </a:r>
            <a:r>
              <a:rPr lang="ru-RU" sz="1400" dirty="0" err="1" smtClean="0"/>
              <a:t>Сферум</a:t>
            </a:r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>
                <a:solidFill>
                  <a:schemeClr val="bg1"/>
                </a:solidFill>
              </a:rPr>
              <a:t>21 сентября </a:t>
            </a:r>
            <a:r>
              <a:rPr lang="ru-RU" sz="1400" dirty="0" smtClean="0">
                <a:solidFill>
                  <a:schemeClr val="bg1"/>
                </a:solidFill>
              </a:rPr>
              <a:t>2023 г. </a:t>
            </a:r>
            <a:r>
              <a:rPr lang="ru-RU" sz="1400" dirty="0" smtClean="0"/>
              <a:t>Был создан родительский чат «Группа № 4 Родители». </a:t>
            </a:r>
            <a:endParaRPr lang="ru-RU" sz="1400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8382016" y="2643182"/>
            <a:ext cx="24288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Группа № 4 «Радуга»</a:t>
            </a:r>
            <a:endParaRPr lang="ru-RU" sz="1600" b="1" dirty="0" smtClean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1200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воспитатель </a:t>
            </a:r>
            <a:r>
              <a:rPr lang="ru-RU" sz="1200" b="1" dirty="0" err="1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Труляева</a:t>
            </a:r>
            <a:r>
              <a:rPr lang="ru-RU" sz="1200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М.П.</a:t>
            </a:r>
            <a:endParaRPr lang="ru-RU" sz="1200" b="1" dirty="0" smtClean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2"/>
          <p:cNvSpPr txBox="1">
            <a:spLocks noGrp="1"/>
          </p:cNvSpPr>
          <p:nvPr>
            <p:ph type="ctrTitle"/>
          </p:nvPr>
        </p:nvSpPr>
        <p:spPr>
          <a:xfrm>
            <a:off x="479376" y="362338"/>
            <a:ext cx="8280920" cy="1937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Инструменты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Сферума</a:t>
            </a:r>
            <a:r>
              <a:rPr lang="ru-RU" sz="2800" dirty="0" smtClean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в работе с родителями</a:t>
            </a:r>
            <a:endParaRPr sz="2800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59" name="Google Shape;459;p52"/>
          <p:cNvSpPr txBox="1"/>
          <p:nvPr/>
        </p:nvSpPr>
        <p:spPr>
          <a:xfrm>
            <a:off x="4024827" y="2107279"/>
            <a:ext cx="5308359" cy="45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940"/>
              </a:spcAft>
              <a:buClr>
                <a:schemeClr val="accent1"/>
              </a:buClr>
              <a:buSzPts val="1400"/>
            </a:pPr>
          </a:p>
        </p:txBody>
      </p:sp>
      <p:sp>
        <p:nvSpPr>
          <p:cNvPr id="28" name="Google Shape;701;p69"/>
          <p:cNvSpPr txBox="1"/>
          <p:nvPr/>
        </p:nvSpPr>
        <p:spPr>
          <a:xfrm>
            <a:off x="2496000" y="6039000"/>
            <a:ext cx="10164400" cy="382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 panose="020B0604020202020204"/>
              <a:buNone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Яркий учебный год со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" name="Google Shape;593;p61"/>
          <p:cNvGrpSpPr/>
          <p:nvPr/>
        </p:nvGrpSpPr>
        <p:grpSpPr>
          <a:xfrm>
            <a:off x="6433079" y="6016892"/>
            <a:ext cx="3132950" cy="557329"/>
            <a:chOff x="651195" y="592289"/>
            <a:chExt cx="3355898" cy="709822"/>
          </a:xfrm>
        </p:grpSpPr>
        <p:sp>
          <p:nvSpPr>
            <p:cNvPr id="18" name="Google Shape;594;p61"/>
            <p:cNvSpPr/>
            <p:nvPr/>
          </p:nvSpPr>
          <p:spPr>
            <a:xfrm>
              <a:off x="1512231" y="646441"/>
              <a:ext cx="2494862" cy="588979"/>
            </a:xfrm>
            <a:custGeom>
              <a:avLst/>
              <a:gdLst/>
              <a:ahLst/>
              <a:cxnLst/>
              <a:rect l="l" t="t" r="r" b="b"/>
              <a:pathLst>
                <a:path w="1858370" h="438718" extrusionOk="0">
                  <a:moveTo>
                    <a:pt x="132768" y="344711"/>
                  </a:moveTo>
                  <a:cubicBezTo>
                    <a:pt x="186842" y="344711"/>
                    <a:pt x="238014" y="316750"/>
                    <a:pt x="256854" y="261802"/>
                  </a:cubicBezTo>
                  <a:lnTo>
                    <a:pt x="195523" y="251678"/>
                  </a:lnTo>
                  <a:cubicBezTo>
                    <a:pt x="184423" y="271898"/>
                    <a:pt x="162708" y="285405"/>
                    <a:pt x="136127" y="285405"/>
                  </a:cubicBezTo>
                  <a:cubicBezTo>
                    <a:pt x="96539" y="285405"/>
                    <a:pt x="68050" y="255522"/>
                    <a:pt x="68050" y="213594"/>
                  </a:cubicBezTo>
                  <a:cubicBezTo>
                    <a:pt x="68050" y="171638"/>
                    <a:pt x="96539" y="141755"/>
                    <a:pt x="136127" y="141755"/>
                  </a:cubicBezTo>
                  <a:cubicBezTo>
                    <a:pt x="162197" y="141755"/>
                    <a:pt x="183940" y="155262"/>
                    <a:pt x="193588" y="175969"/>
                  </a:cubicBezTo>
                  <a:lnTo>
                    <a:pt x="254919" y="165846"/>
                  </a:lnTo>
                  <a:cubicBezTo>
                    <a:pt x="237047" y="111385"/>
                    <a:pt x="188777" y="82476"/>
                    <a:pt x="132768" y="82476"/>
                  </a:cubicBezTo>
                  <a:cubicBezTo>
                    <a:pt x="55015" y="82476"/>
                    <a:pt x="0" y="137424"/>
                    <a:pt x="0" y="213594"/>
                  </a:cubicBezTo>
                  <a:cubicBezTo>
                    <a:pt x="0" y="289736"/>
                    <a:pt x="55015" y="344711"/>
                    <a:pt x="132768" y="344711"/>
                  </a:cubicBezTo>
                  <a:close/>
                  <a:moveTo>
                    <a:pt x="412386" y="438691"/>
                  </a:moveTo>
                  <a:lnTo>
                    <a:pt x="474201" y="438691"/>
                  </a:lnTo>
                  <a:lnTo>
                    <a:pt x="474201" y="340840"/>
                  </a:lnTo>
                  <a:cubicBezTo>
                    <a:pt x="552894" y="340840"/>
                    <a:pt x="608447" y="287814"/>
                    <a:pt x="608447" y="213079"/>
                  </a:cubicBezTo>
                  <a:cubicBezTo>
                    <a:pt x="608447" y="138372"/>
                    <a:pt x="552894" y="85860"/>
                    <a:pt x="474201" y="85860"/>
                  </a:cubicBezTo>
                  <a:lnTo>
                    <a:pt x="474201" y="0"/>
                  </a:lnTo>
                  <a:lnTo>
                    <a:pt x="412386" y="0"/>
                  </a:lnTo>
                  <a:lnTo>
                    <a:pt x="412386" y="85806"/>
                  </a:lnTo>
                  <a:cubicBezTo>
                    <a:pt x="334177" y="85806"/>
                    <a:pt x="278651" y="138345"/>
                    <a:pt x="278651" y="213079"/>
                  </a:cubicBezTo>
                  <a:cubicBezTo>
                    <a:pt x="278651" y="287787"/>
                    <a:pt x="334177" y="340840"/>
                    <a:pt x="412386" y="340840"/>
                  </a:cubicBezTo>
                  <a:lnTo>
                    <a:pt x="412386" y="438664"/>
                  </a:lnTo>
                  <a:close/>
                  <a:moveTo>
                    <a:pt x="412386" y="285405"/>
                  </a:moveTo>
                  <a:cubicBezTo>
                    <a:pt x="372797" y="285405"/>
                    <a:pt x="345276" y="256009"/>
                    <a:pt x="345276" y="213106"/>
                  </a:cubicBezTo>
                  <a:cubicBezTo>
                    <a:pt x="345276" y="170691"/>
                    <a:pt x="372797" y="141268"/>
                    <a:pt x="412386" y="141268"/>
                  </a:cubicBezTo>
                  <a:lnTo>
                    <a:pt x="412386" y="285405"/>
                  </a:lnTo>
                  <a:close/>
                  <a:moveTo>
                    <a:pt x="474201" y="285405"/>
                  </a:moveTo>
                  <a:lnTo>
                    <a:pt x="474201" y="141268"/>
                  </a:lnTo>
                  <a:cubicBezTo>
                    <a:pt x="514273" y="141268"/>
                    <a:pt x="541794" y="170691"/>
                    <a:pt x="541794" y="213106"/>
                  </a:cubicBezTo>
                  <a:cubicBezTo>
                    <a:pt x="541794" y="256009"/>
                    <a:pt x="514273" y="285405"/>
                    <a:pt x="474201" y="285405"/>
                  </a:cubicBezTo>
                  <a:close/>
                  <a:moveTo>
                    <a:pt x="905910" y="209723"/>
                  </a:moveTo>
                  <a:cubicBezTo>
                    <a:pt x="905910" y="138372"/>
                    <a:pt x="850841" y="82449"/>
                    <a:pt x="772632" y="82449"/>
                  </a:cubicBezTo>
                  <a:cubicBezTo>
                    <a:pt x="694907" y="82449"/>
                    <a:pt x="639381" y="137397"/>
                    <a:pt x="639381" y="213594"/>
                  </a:cubicBezTo>
                  <a:cubicBezTo>
                    <a:pt x="639381" y="289736"/>
                    <a:pt x="694423" y="344711"/>
                    <a:pt x="771665" y="344711"/>
                  </a:cubicBezTo>
                  <a:cubicBezTo>
                    <a:pt x="825255" y="344711"/>
                    <a:pt x="877422" y="319159"/>
                    <a:pt x="894784" y="270003"/>
                  </a:cubicBezTo>
                  <a:lnTo>
                    <a:pt x="833480" y="259853"/>
                  </a:lnTo>
                  <a:cubicBezTo>
                    <a:pt x="821896" y="276256"/>
                    <a:pt x="801605" y="286867"/>
                    <a:pt x="775535" y="286867"/>
                  </a:cubicBezTo>
                  <a:cubicBezTo>
                    <a:pt x="737371" y="286867"/>
                    <a:pt x="712269" y="264671"/>
                    <a:pt x="706006" y="230457"/>
                  </a:cubicBezTo>
                  <a:lnTo>
                    <a:pt x="904943" y="230457"/>
                  </a:lnTo>
                  <a:cubicBezTo>
                    <a:pt x="905427" y="224664"/>
                    <a:pt x="905910" y="217437"/>
                    <a:pt x="905910" y="209723"/>
                  </a:cubicBezTo>
                  <a:close/>
                  <a:moveTo>
                    <a:pt x="772632" y="136910"/>
                  </a:moveTo>
                  <a:cubicBezTo>
                    <a:pt x="803056" y="136910"/>
                    <a:pt x="826223" y="156697"/>
                    <a:pt x="834931" y="183683"/>
                  </a:cubicBezTo>
                  <a:lnTo>
                    <a:pt x="709393" y="183683"/>
                  </a:lnTo>
                  <a:cubicBezTo>
                    <a:pt x="718531" y="155722"/>
                    <a:pt x="742209" y="136937"/>
                    <a:pt x="772632" y="136937"/>
                  </a:cubicBezTo>
                  <a:close/>
                  <a:moveTo>
                    <a:pt x="946681" y="438691"/>
                  </a:moveTo>
                  <a:lnTo>
                    <a:pt x="1011856" y="438691"/>
                  </a:lnTo>
                  <a:lnTo>
                    <a:pt x="1011856" y="303757"/>
                  </a:lnTo>
                  <a:cubicBezTo>
                    <a:pt x="1035544" y="329813"/>
                    <a:pt x="1068992" y="344676"/>
                    <a:pt x="1104067" y="344738"/>
                  </a:cubicBezTo>
                  <a:cubicBezTo>
                    <a:pt x="1176498" y="344738"/>
                    <a:pt x="1227213" y="289790"/>
                    <a:pt x="1227213" y="213621"/>
                  </a:cubicBezTo>
                  <a:cubicBezTo>
                    <a:pt x="1227213" y="137451"/>
                    <a:pt x="1176498" y="82476"/>
                    <a:pt x="1104067" y="82476"/>
                  </a:cubicBezTo>
                  <a:cubicBezTo>
                    <a:pt x="1058701" y="82476"/>
                    <a:pt x="1025374" y="106567"/>
                    <a:pt x="1008953" y="126841"/>
                  </a:cubicBezTo>
                  <a:lnTo>
                    <a:pt x="997397" y="87321"/>
                  </a:lnTo>
                  <a:lnTo>
                    <a:pt x="946681" y="87321"/>
                  </a:lnTo>
                  <a:lnTo>
                    <a:pt x="946681" y="438718"/>
                  </a:lnTo>
                  <a:close/>
                  <a:moveTo>
                    <a:pt x="1086222" y="286840"/>
                  </a:moveTo>
                  <a:cubicBezTo>
                    <a:pt x="1042279" y="286840"/>
                    <a:pt x="1011856" y="255982"/>
                    <a:pt x="1011856" y="213594"/>
                  </a:cubicBezTo>
                  <a:cubicBezTo>
                    <a:pt x="1011856" y="171151"/>
                    <a:pt x="1042279" y="140321"/>
                    <a:pt x="1086222" y="140321"/>
                  </a:cubicBezTo>
                  <a:cubicBezTo>
                    <a:pt x="1129680" y="140321"/>
                    <a:pt x="1159137" y="171178"/>
                    <a:pt x="1159137" y="213594"/>
                  </a:cubicBezTo>
                  <a:cubicBezTo>
                    <a:pt x="1159137" y="256009"/>
                    <a:pt x="1129680" y="286867"/>
                    <a:pt x="1086222" y="286867"/>
                  </a:cubicBezTo>
                  <a:close/>
                  <a:moveTo>
                    <a:pt x="1443162" y="87294"/>
                  </a:moveTo>
                  <a:lnTo>
                    <a:pt x="1382826" y="255035"/>
                  </a:lnTo>
                  <a:lnTo>
                    <a:pt x="1374118" y="255035"/>
                  </a:lnTo>
                  <a:lnTo>
                    <a:pt x="1306041" y="87294"/>
                  </a:lnTo>
                  <a:lnTo>
                    <a:pt x="1236513" y="87294"/>
                  </a:lnTo>
                  <a:lnTo>
                    <a:pt x="1348532" y="352425"/>
                  </a:lnTo>
                  <a:cubicBezTo>
                    <a:pt x="1340818" y="372672"/>
                    <a:pt x="1333078" y="379412"/>
                    <a:pt x="1315206" y="379412"/>
                  </a:cubicBezTo>
                  <a:lnTo>
                    <a:pt x="1265485" y="379412"/>
                  </a:lnTo>
                  <a:lnTo>
                    <a:pt x="1270806" y="438691"/>
                  </a:lnTo>
                  <a:lnTo>
                    <a:pt x="1310395" y="438691"/>
                  </a:lnTo>
                  <a:cubicBezTo>
                    <a:pt x="1361567" y="438691"/>
                    <a:pt x="1388120" y="415575"/>
                    <a:pt x="1407417" y="363496"/>
                  </a:cubicBezTo>
                  <a:lnTo>
                    <a:pt x="1508847" y="87294"/>
                  </a:lnTo>
                  <a:lnTo>
                    <a:pt x="1443162" y="87294"/>
                  </a:lnTo>
                  <a:close/>
                  <a:moveTo>
                    <a:pt x="1546931" y="339893"/>
                  </a:moveTo>
                  <a:lnTo>
                    <a:pt x="1608746" y="339893"/>
                  </a:lnTo>
                  <a:lnTo>
                    <a:pt x="1608746" y="165385"/>
                  </a:lnTo>
                  <a:lnTo>
                    <a:pt x="1617426" y="165385"/>
                  </a:lnTo>
                  <a:lnTo>
                    <a:pt x="1676339" y="339893"/>
                  </a:lnTo>
                  <a:lnTo>
                    <a:pt x="1726059" y="339893"/>
                  </a:lnTo>
                  <a:lnTo>
                    <a:pt x="1788358" y="165385"/>
                  </a:lnTo>
                  <a:lnTo>
                    <a:pt x="1796555" y="165385"/>
                  </a:lnTo>
                  <a:lnTo>
                    <a:pt x="1796555" y="339893"/>
                  </a:lnTo>
                  <a:lnTo>
                    <a:pt x="1858370" y="339893"/>
                  </a:lnTo>
                  <a:lnTo>
                    <a:pt x="1858370" y="87294"/>
                  </a:lnTo>
                  <a:lnTo>
                    <a:pt x="1762288" y="87294"/>
                  </a:lnTo>
                  <a:lnTo>
                    <a:pt x="1707246" y="244424"/>
                  </a:lnTo>
                  <a:lnTo>
                    <a:pt x="1698538" y="244424"/>
                  </a:lnTo>
                  <a:lnTo>
                    <a:pt x="1645431" y="87294"/>
                  </a:lnTo>
                  <a:lnTo>
                    <a:pt x="1546931" y="87294"/>
                  </a:lnTo>
                  <a:lnTo>
                    <a:pt x="1546931" y="33989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>
                <a:buSzPts val="1100"/>
              </a:pPr>
              <a:endParaRPr sz="1300">
                <a:latin typeface="Play"/>
                <a:ea typeface="Play"/>
                <a:cs typeface="Play"/>
                <a:sym typeface="Play"/>
              </a:endParaRPr>
            </a:p>
          </p:txBody>
        </p:sp>
        <p:pic>
          <p:nvPicPr>
            <p:cNvPr id="20" name="Google Shape;595;p61"/>
            <p:cNvPicPr preferRelativeResize="0"/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651195" y="592289"/>
              <a:ext cx="709822" cy="7098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 l="623" t="14754" r="96234" b="82181"/>
          <a:stretch>
            <a:fillRect/>
          </a:stretch>
        </p:blipFill>
        <p:spPr bwMode="auto">
          <a:xfrm>
            <a:off x="8877054" y="491243"/>
            <a:ext cx="1377950" cy="755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Прямоугольник 18"/>
          <p:cNvSpPr/>
          <p:nvPr/>
        </p:nvSpPr>
        <p:spPr>
          <a:xfrm>
            <a:off x="299121" y="1563009"/>
            <a:ext cx="3026254" cy="43760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Сценарий использования Родительского чата:</a:t>
            </a:r>
            <a:endParaRPr lang="ru-RU" sz="1400" dirty="0" smtClean="0"/>
          </a:p>
          <a:p>
            <a:pPr algn="ctr"/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/>
              <a:t>Выстраивание коммуникации между педагогом и родителями/законными представителями</a:t>
            </a: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/>
              <a:t>Информирование родителей о жизни группы и сада, о ходе реализация проектов, грантов</a:t>
            </a: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/>
              <a:t>Анонсирование предстоящих мероприятий (родительские собрания, конкурсы, выставки)</a:t>
            </a: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/>
              <a:t>Ответы на общие организационные </a:t>
            </a:r>
            <a:r>
              <a:rPr lang="ru-RU" sz="1400" dirty="0" smtClean="0"/>
              <a:t>вопросы</a:t>
            </a: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/>
              <a:t>Опросы (сбор мнений)</a:t>
            </a: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dirty="0" smtClean="0"/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 cstate="print"/>
          <a:srcRect l="50104" t="69630" r="42361" b="21728"/>
          <a:stretch>
            <a:fillRect/>
          </a:stretch>
        </p:blipFill>
        <p:spPr bwMode="auto">
          <a:xfrm>
            <a:off x="10530630" y="491243"/>
            <a:ext cx="1328747" cy="857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42133" y="1575588"/>
            <a:ext cx="8417244" cy="4376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2"/>
          <p:cNvSpPr txBox="1">
            <a:spLocks noGrp="1"/>
          </p:cNvSpPr>
          <p:nvPr>
            <p:ph type="ctrTitle"/>
          </p:nvPr>
        </p:nvSpPr>
        <p:spPr>
          <a:xfrm>
            <a:off x="-672264" y="375886"/>
            <a:ext cx="10194693" cy="1937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Инструменты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Сферума</a:t>
            </a:r>
            <a:r>
              <a:rPr lang="ru-RU" sz="2800" dirty="0" smtClean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в работе с родителями</a:t>
            </a:r>
            <a:endParaRPr sz="2800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59" name="Google Shape;459;p52"/>
          <p:cNvSpPr txBox="1"/>
          <p:nvPr/>
        </p:nvSpPr>
        <p:spPr>
          <a:xfrm>
            <a:off x="4024827" y="2107279"/>
            <a:ext cx="5308359" cy="45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940"/>
              </a:spcAft>
              <a:buClr>
                <a:schemeClr val="accent1"/>
              </a:buClr>
              <a:buSzPts val="1400"/>
            </a:pPr>
          </a:p>
        </p:txBody>
      </p:sp>
      <p:sp>
        <p:nvSpPr>
          <p:cNvPr id="28" name="Google Shape;701;p69"/>
          <p:cNvSpPr txBox="1"/>
          <p:nvPr/>
        </p:nvSpPr>
        <p:spPr>
          <a:xfrm>
            <a:off x="2496000" y="6039000"/>
            <a:ext cx="10164400" cy="382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 panose="020B0604020202020204"/>
              <a:buNone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Яркий учебный год со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" name="Google Shape;593;p61"/>
          <p:cNvGrpSpPr/>
          <p:nvPr/>
        </p:nvGrpSpPr>
        <p:grpSpPr>
          <a:xfrm>
            <a:off x="6433079" y="6016892"/>
            <a:ext cx="3132950" cy="557329"/>
            <a:chOff x="651195" y="592289"/>
            <a:chExt cx="3355898" cy="709822"/>
          </a:xfrm>
        </p:grpSpPr>
        <p:sp>
          <p:nvSpPr>
            <p:cNvPr id="18" name="Google Shape;594;p61"/>
            <p:cNvSpPr/>
            <p:nvPr/>
          </p:nvSpPr>
          <p:spPr>
            <a:xfrm>
              <a:off x="1512231" y="646441"/>
              <a:ext cx="2494862" cy="588979"/>
            </a:xfrm>
            <a:custGeom>
              <a:avLst/>
              <a:gdLst/>
              <a:ahLst/>
              <a:cxnLst/>
              <a:rect l="l" t="t" r="r" b="b"/>
              <a:pathLst>
                <a:path w="1858370" h="438718" extrusionOk="0">
                  <a:moveTo>
                    <a:pt x="132768" y="344711"/>
                  </a:moveTo>
                  <a:cubicBezTo>
                    <a:pt x="186842" y="344711"/>
                    <a:pt x="238014" y="316750"/>
                    <a:pt x="256854" y="261802"/>
                  </a:cubicBezTo>
                  <a:lnTo>
                    <a:pt x="195523" y="251678"/>
                  </a:lnTo>
                  <a:cubicBezTo>
                    <a:pt x="184423" y="271898"/>
                    <a:pt x="162708" y="285405"/>
                    <a:pt x="136127" y="285405"/>
                  </a:cubicBezTo>
                  <a:cubicBezTo>
                    <a:pt x="96539" y="285405"/>
                    <a:pt x="68050" y="255522"/>
                    <a:pt x="68050" y="213594"/>
                  </a:cubicBezTo>
                  <a:cubicBezTo>
                    <a:pt x="68050" y="171638"/>
                    <a:pt x="96539" y="141755"/>
                    <a:pt x="136127" y="141755"/>
                  </a:cubicBezTo>
                  <a:cubicBezTo>
                    <a:pt x="162197" y="141755"/>
                    <a:pt x="183940" y="155262"/>
                    <a:pt x="193588" y="175969"/>
                  </a:cubicBezTo>
                  <a:lnTo>
                    <a:pt x="254919" y="165846"/>
                  </a:lnTo>
                  <a:cubicBezTo>
                    <a:pt x="237047" y="111385"/>
                    <a:pt x="188777" y="82476"/>
                    <a:pt x="132768" y="82476"/>
                  </a:cubicBezTo>
                  <a:cubicBezTo>
                    <a:pt x="55015" y="82476"/>
                    <a:pt x="0" y="137424"/>
                    <a:pt x="0" y="213594"/>
                  </a:cubicBezTo>
                  <a:cubicBezTo>
                    <a:pt x="0" y="289736"/>
                    <a:pt x="55015" y="344711"/>
                    <a:pt x="132768" y="344711"/>
                  </a:cubicBezTo>
                  <a:close/>
                  <a:moveTo>
                    <a:pt x="412386" y="438691"/>
                  </a:moveTo>
                  <a:lnTo>
                    <a:pt x="474201" y="438691"/>
                  </a:lnTo>
                  <a:lnTo>
                    <a:pt x="474201" y="340840"/>
                  </a:lnTo>
                  <a:cubicBezTo>
                    <a:pt x="552894" y="340840"/>
                    <a:pt x="608447" y="287814"/>
                    <a:pt x="608447" y="213079"/>
                  </a:cubicBezTo>
                  <a:cubicBezTo>
                    <a:pt x="608447" y="138372"/>
                    <a:pt x="552894" y="85860"/>
                    <a:pt x="474201" y="85860"/>
                  </a:cubicBezTo>
                  <a:lnTo>
                    <a:pt x="474201" y="0"/>
                  </a:lnTo>
                  <a:lnTo>
                    <a:pt x="412386" y="0"/>
                  </a:lnTo>
                  <a:lnTo>
                    <a:pt x="412386" y="85806"/>
                  </a:lnTo>
                  <a:cubicBezTo>
                    <a:pt x="334177" y="85806"/>
                    <a:pt x="278651" y="138345"/>
                    <a:pt x="278651" y="213079"/>
                  </a:cubicBezTo>
                  <a:cubicBezTo>
                    <a:pt x="278651" y="287787"/>
                    <a:pt x="334177" y="340840"/>
                    <a:pt x="412386" y="340840"/>
                  </a:cubicBezTo>
                  <a:lnTo>
                    <a:pt x="412386" y="438664"/>
                  </a:lnTo>
                  <a:close/>
                  <a:moveTo>
                    <a:pt x="412386" y="285405"/>
                  </a:moveTo>
                  <a:cubicBezTo>
                    <a:pt x="372797" y="285405"/>
                    <a:pt x="345276" y="256009"/>
                    <a:pt x="345276" y="213106"/>
                  </a:cubicBezTo>
                  <a:cubicBezTo>
                    <a:pt x="345276" y="170691"/>
                    <a:pt x="372797" y="141268"/>
                    <a:pt x="412386" y="141268"/>
                  </a:cubicBezTo>
                  <a:lnTo>
                    <a:pt x="412386" y="285405"/>
                  </a:lnTo>
                  <a:close/>
                  <a:moveTo>
                    <a:pt x="474201" y="285405"/>
                  </a:moveTo>
                  <a:lnTo>
                    <a:pt x="474201" y="141268"/>
                  </a:lnTo>
                  <a:cubicBezTo>
                    <a:pt x="514273" y="141268"/>
                    <a:pt x="541794" y="170691"/>
                    <a:pt x="541794" y="213106"/>
                  </a:cubicBezTo>
                  <a:cubicBezTo>
                    <a:pt x="541794" y="256009"/>
                    <a:pt x="514273" y="285405"/>
                    <a:pt x="474201" y="285405"/>
                  </a:cubicBezTo>
                  <a:close/>
                  <a:moveTo>
                    <a:pt x="905910" y="209723"/>
                  </a:moveTo>
                  <a:cubicBezTo>
                    <a:pt x="905910" y="138372"/>
                    <a:pt x="850841" y="82449"/>
                    <a:pt x="772632" y="82449"/>
                  </a:cubicBezTo>
                  <a:cubicBezTo>
                    <a:pt x="694907" y="82449"/>
                    <a:pt x="639381" y="137397"/>
                    <a:pt x="639381" y="213594"/>
                  </a:cubicBezTo>
                  <a:cubicBezTo>
                    <a:pt x="639381" y="289736"/>
                    <a:pt x="694423" y="344711"/>
                    <a:pt x="771665" y="344711"/>
                  </a:cubicBezTo>
                  <a:cubicBezTo>
                    <a:pt x="825255" y="344711"/>
                    <a:pt x="877422" y="319159"/>
                    <a:pt x="894784" y="270003"/>
                  </a:cubicBezTo>
                  <a:lnTo>
                    <a:pt x="833480" y="259853"/>
                  </a:lnTo>
                  <a:cubicBezTo>
                    <a:pt x="821896" y="276256"/>
                    <a:pt x="801605" y="286867"/>
                    <a:pt x="775535" y="286867"/>
                  </a:cubicBezTo>
                  <a:cubicBezTo>
                    <a:pt x="737371" y="286867"/>
                    <a:pt x="712269" y="264671"/>
                    <a:pt x="706006" y="230457"/>
                  </a:cubicBezTo>
                  <a:lnTo>
                    <a:pt x="904943" y="230457"/>
                  </a:lnTo>
                  <a:cubicBezTo>
                    <a:pt x="905427" y="224664"/>
                    <a:pt x="905910" y="217437"/>
                    <a:pt x="905910" y="209723"/>
                  </a:cubicBezTo>
                  <a:close/>
                  <a:moveTo>
                    <a:pt x="772632" y="136910"/>
                  </a:moveTo>
                  <a:cubicBezTo>
                    <a:pt x="803056" y="136910"/>
                    <a:pt x="826223" y="156697"/>
                    <a:pt x="834931" y="183683"/>
                  </a:cubicBezTo>
                  <a:lnTo>
                    <a:pt x="709393" y="183683"/>
                  </a:lnTo>
                  <a:cubicBezTo>
                    <a:pt x="718531" y="155722"/>
                    <a:pt x="742209" y="136937"/>
                    <a:pt x="772632" y="136937"/>
                  </a:cubicBezTo>
                  <a:close/>
                  <a:moveTo>
                    <a:pt x="946681" y="438691"/>
                  </a:moveTo>
                  <a:lnTo>
                    <a:pt x="1011856" y="438691"/>
                  </a:lnTo>
                  <a:lnTo>
                    <a:pt x="1011856" y="303757"/>
                  </a:lnTo>
                  <a:cubicBezTo>
                    <a:pt x="1035544" y="329813"/>
                    <a:pt x="1068992" y="344676"/>
                    <a:pt x="1104067" y="344738"/>
                  </a:cubicBezTo>
                  <a:cubicBezTo>
                    <a:pt x="1176498" y="344738"/>
                    <a:pt x="1227213" y="289790"/>
                    <a:pt x="1227213" y="213621"/>
                  </a:cubicBezTo>
                  <a:cubicBezTo>
                    <a:pt x="1227213" y="137451"/>
                    <a:pt x="1176498" y="82476"/>
                    <a:pt x="1104067" y="82476"/>
                  </a:cubicBezTo>
                  <a:cubicBezTo>
                    <a:pt x="1058701" y="82476"/>
                    <a:pt x="1025374" y="106567"/>
                    <a:pt x="1008953" y="126841"/>
                  </a:cubicBezTo>
                  <a:lnTo>
                    <a:pt x="997397" y="87321"/>
                  </a:lnTo>
                  <a:lnTo>
                    <a:pt x="946681" y="87321"/>
                  </a:lnTo>
                  <a:lnTo>
                    <a:pt x="946681" y="438718"/>
                  </a:lnTo>
                  <a:close/>
                  <a:moveTo>
                    <a:pt x="1086222" y="286840"/>
                  </a:moveTo>
                  <a:cubicBezTo>
                    <a:pt x="1042279" y="286840"/>
                    <a:pt x="1011856" y="255982"/>
                    <a:pt x="1011856" y="213594"/>
                  </a:cubicBezTo>
                  <a:cubicBezTo>
                    <a:pt x="1011856" y="171151"/>
                    <a:pt x="1042279" y="140321"/>
                    <a:pt x="1086222" y="140321"/>
                  </a:cubicBezTo>
                  <a:cubicBezTo>
                    <a:pt x="1129680" y="140321"/>
                    <a:pt x="1159137" y="171178"/>
                    <a:pt x="1159137" y="213594"/>
                  </a:cubicBezTo>
                  <a:cubicBezTo>
                    <a:pt x="1159137" y="256009"/>
                    <a:pt x="1129680" y="286867"/>
                    <a:pt x="1086222" y="286867"/>
                  </a:cubicBezTo>
                  <a:close/>
                  <a:moveTo>
                    <a:pt x="1443162" y="87294"/>
                  </a:moveTo>
                  <a:lnTo>
                    <a:pt x="1382826" y="255035"/>
                  </a:lnTo>
                  <a:lnTo>
                    <a:pt x="1374118" y="255035"/>
                  </a:lnTo>
                  <a:lnTo>
                    <a:pt x="1306041" y="87294"/>
                  </a:lnTo>
                  <a:lnTo>
                    <a:pt x="1236513" y="87294"/>
                  </a:lnTo>
                  <a:lnTo>
                    <a:pt x="1348532" y="352425"/>
                  </a:lnTo>
                  <a:cubicBezTo>
                    <a:pt x="1340818" y="372672"/>
                    <a:pt x="1333078" y="379412"/>
                    <a:pt x="1315206" y="379412"/>
                  </a:cubicBezTo>
                  <a:lnTo>
                    <a:pt x="1265485" y="379412"/>
                  </a:lnTo>
                  <a:lnTo>
                    <a:pt x="1270806" y="438691"/>
                  </a:lnTo>
                  <a:lnTo>
                    <a:pt x="1310395" y="438691"/>
                  </a:lnTo>
                  <a:cubicBezTo>
                    <a:pt x="1361567" y="438691"/>
                    <a:pt x="1388120" y="415575"/>
                    <a:pt x="1407417" y="363496"/>
                  </a:cubicBezTo>
                  <a:lnTo>
                    <a:pt x="1508847" y="87294"/>
                  </a:lnTo>
                  <a:lnTo>
                    <a:pt x="1443162" y="87294"/>
                  </a:lnTo>
                  <a:close/>
                  <a:moveTo>
                    <a:pt x="1546931" y="339893"/>
                  </a:moveTo>
                  <a:lnTo>
                    <a:pt x="1608746" y="339893"/>
                  </a:lnTo>
                  <a:lnTo>
                    <a:pt x="1608746" y="165385"/>
                  </a:lnTo>
                  <a:lnTo>
                    <a:pt x="1617426" y="165385"/>
                  </a:lnTo>
                  <a:lnTo>
                    <a:pt x="1676339" y="339893"/>
                  </a:lnTo>
                  <a:lnTo>
                    <a:pt x="1726059" y="339893"/>
                  </a:lnTo>
                  <a:lnTo>
                    <a:pt x="1788358" y="165385"/>
                  </a:lnTo>
                  <a:lnTo>
                    <a:pt x="1796555" y="165385"/>
                  </a:lnTo>
                  <a:lnTo>
                    <a:pt x="1796555" y="339893"/>
                  </a:lnTo>
                  <a:lnTo>
                    <a:pt x="1858370" y="339893"/>
                  </a:lnTo>
                  <a:lnTo>
                    <a:pt x="1858370" y="87294"/>
                  </a:lnTo>
                  <a:lnTo>
                    <a:pt x="1762288" y="87294"/>
                  </a:lnTo>
                  <a:lnTo>
                    <a:pt x="1707246" y="244424"/>
                  </a:lnTo>
                  <a:lnTo>
                    <a:pt x="1698538" y="244424"/>
                  </a:lnTo>
                  <a:lnTo>
                    <a:pt x="1645431" y="87294"/>
                  </a:lnTo>
                  <a:lnTo>
                    <a:pt x="1546931" y="87294"/>
                  </a:lnTo>
                  <a:lnTo>
                    <a:pt x="1546931" y="33989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>
                <a:buSzPts val="1100"/>
              </a:pPr>
              <a:endParaRPr sz="1300">
                <a:latin typeface="Play"/>
                <a:ea typeface="Play"/>
                <a:cs typeface="Play"/>
                <a:sym typeface="Play"/>
              </a:endParaRPr>
            </a:p>
          </p:txBody>
        </p:sp>
        <p:pic>
          <p:nvPicPr>
            <p:cNvPr id="20" name="Google Shape;595;p61"/>
            <p:cNvPicPr preferRelativeResize="0"/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651195" y="592289"/>
              <a:ext cx="709822" cy="7098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/>
          <a:srcRect l="66351" t="48249" r="7816" b="20263"/>
          <a:stretch>
            <a:fillRect/>
          </a:stretch>
        </p:blipFill>
        <p:spPr>
          <a:xfrm>
            <a:off x="6357812" y="1383176"/>
            <a:ext cx="3112721" cy="2371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/>
          <a:srcRect l="51678" t="39697" r="6295" b="20706"/>
          <a:stretch>
            <a:fillRect/>
          </a:stretch>
        </p:blipFill>
        <p:spPr>
          <a:xfrm>
            <a:off x="3071664" y="3883506"/>
            <a:ext cx="3106924" cy="18425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/>
          <a:srcRect l="56102" t="30155" r="7478" b="26376"/>
          <a:stretch>
            <a:fillRect/>
          </a:stretch>
        </p:blipFill>
        <p:spPr>
          <a:xfrm>
            <a:off x="3071664" y="1383176"/>
            <a:ext cx="3106924" cy="23635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/>
          <a:srcRect l="51772" t="37715" r="6885" b="23540"/>
          <a:stretch>
            <a:fillRect/>
          </a:stretch>
        </p:blipFill>
        <p:spPr>
          <a:xfrm>
            <a:off x="6357812" y="3883506"/>
            <a:ext cx="3129811" cy="1833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46799" y="1367504"/>
            <a:ext cx="2465355" cy="43760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endParaRPr lang="ru-RU" sz="1400" dirty="0"/>
          </a:p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Сценарий использования Опроса:</a:t>
            </a:r>
            <a:endParaRPr lang="ru-RU" sz="1400" dirty="0" smtClean="0"/>
          </a:p>
          <a:p>
            <a:pPr algn="ctr"/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/>
              <a:t>Заполнение табеля посещаемости</a:t>
            </a: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/>
              <a:t>Выстраивание маршрута выходного дня</a:t>
            </a: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 smtClean="0"/>
              <a:t>C</a:t>
            </a:r>
            <a:r>
              <a:rPr lang="ru-RU" sz="1400" dirty="0" err="1" smtClean="0"/>
              <a:t>огласие</a:t>
            </a:r>
            <a:r>
              <a:rPr lang="ru-RU" sz="1400" dirty="0" smtClean="0"/>
              <a:t> на участие родителей  в мероприятиях  </a:t>
            </a: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/>
              <a:t>Согласие на участие воспитанников в конкурсах</a:t>
            </a: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/>
              <a:t>Сбор обратной связи </a:t>
            </a: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/>
              <a:t>Выявление приоритетов</a:t>
            </a: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6" cstate="print"/>
          <a:srcRect l="50104" t="78176" r="42361" b="18223"/>
          <a:stretch>
            <a:fillRect/>
          </a:stretch>
        </p:blipFill>
        <p:spPr bwMode="auto">
          <a:xfrm>
            <a:off x="9304891" y="499387"/>
            <a:ext cx="2164382" cy="581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/>
          <a:srcRect l="61812" t="30154" r="23423" b="14091"/>
          <a:stretch>
            <a:fillRect/>
          </a:stretch>
        </p:blipFill>
        <p:spPr>
          <a:xfrm>
            <a:off x="9649756" y="1383175"/>
            <a:ext cx="1836231" cy="43335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7039" y="385781"/>
            <a:ext cx="7880214" cy="1937200"/>
          </a:xfrm>
        </p:spPr>
        <p:txBody>
          <a:bodyPr/>
          <a:lstStyle/>
          <a:p>
            <a:r>
              <a:rPr lang="ru-RU" sz="2800" dirty="0" smtClean="0"/>
              <a:t>Инструмент </a:t>
            </a:r>
            <a:r>
              <a:rPr lang="ru-RU" sz="2800" dirty="0" err="1" smtClean="0"/>
              <a:t>Сферума</a:t>
            </a:r>
            <a:r>
              <a:rPr lang="ru-RU" sz="2800" dirty="0"/>
              <a:t> VK Звонки: приложение для групповых видеоконференций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07039" y="1556792"/>
            <a:ext cx="2703884" cy="442275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>
              <a:ln w="0"/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ln w="0"/>
                <a:solidFill>
                  <a:schemeClr val="tx1"/>
                </a:solidFill>
              </a:rPr>
              <a:t>Сценарии использования голосового звонка:</a:t>
            </a:r>
            <a:endParaRPr lang="ru-RU" dirty="0" smtClean="0">
              <a:ln w="0"/>
              <a:solidFill>
                <a:schemeClr val="tx1"/>
              </a:solidFill>
            </a:endParaRPr>
          </a:p>
          <a:p>
            <a:endParaRPr lang="ru-RU" sz="1400" dirty="0" smtClean="0">
              <a:ln w="0"/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ru-RU" sz="1400" dirty="0" smtClean="0">
                <a:ln w="0"/>
                <a:solidFill>
                  <a:schemeClr val="tx1"/>
                </a:solidFill>
              </a:rPr>
              <a:t>Организация работы с родительским комитетом</a:t>
            </a:r>
            <a:endParaRPr lang="ru-RU" sz="1400" dirty="0" smtClean="0">
              <a:ln w="0"/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ru-RU" sz="1400" dirty="0" smtClean="0">
              <a:ln w="0"/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ru-RU" sz="1400" dirty="0" smtClean="0">
                <a:ln w="0"/>
                <a:solidFill>
                  <a:schemeClr val="tx1"/>
                </a:solidFill>
              </a:rPr>
              <a:t>Организация родительского собрания в очно/заочном формате</a:t>
            </a:r>
            <a:endParaRPr lang="ru-RU" sz="1400" dirty="0" smtClean="0">
              <a:ln w="0"/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ru-RU" sz="1400" dirty="0" smtClean="0">
              <a:ln w="0"/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ru-RU" sz="1400" dirty="0" smtClean="0">
                <a:ln w="0"/>
                <a:solidFill>
                  <a:schemeClr val="tx1"/>
                </a:solidFill>
              </a:rPr>
              <a:t>Трансляция онлайн-мероприятий</a:t>
            </a:r>
            <a:endParaRPr lang="ru-RU" sz="1400" dirty="0" smtClean="0">
              <a:ln w="0"/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ru-RU" sz="1400" dirty="0">
              <a:ln w="0"/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ru-RU" sz="1400" dirty="0" smtClean="0">
                <a:ln w="0"/>
                <a:solidFill>
                  <a:schemeClr val="tx1"/>
                </a:solidFill>
              </a:rPr>
              <a:t>Репетиция в режиме онлайн-встречи</a:t>
            </a:r>
            <a:endParaRPr lang="ru-RU" sz="1400" dirty="0" smtClean="0">
              <a:ln w="0"/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ru-RU" dirty="0" smtClean="0">
              <a:ln w="0"/>
              <a:solidFill>
                <a:schemeClr val="tx1"/>
              </a:solidFill>
            </a:endParaRPr>
          </a:p>
          <a:p>
            <a:pPr algn="ctr"/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588882" y="1556792"/>
            <a:ext cx="7866521" cy="44227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/>
          <a:srcRect l="21650" t="13145" r="60041" b="79295"/>
          <a:stretch>
            <a:fillRect/>
          </a:stretch>
        </p:blipFill>
        <p:spPr>
          <a:xfrm>
            <a:off x="9223155" y="548680"/>
            <a:ext cx="2232248" cy="57606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8981" y="6108127"/>
            <a:ext cx="10382388" cy="7498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2"/>
          <p:cNvSpPr txBox="1">
            <a:spLocks noGrp="1"/>
          </p:cNvSpPr>
          <p:nvPr>
            <p:ph type="ctrTitle"/>
          </p:nvPr>
        </p:nvSpPr>
        <p:spPr>
          <a:xfrm>
            <a:off x="543438" y="375754"/>
            <a:ext cx="10194693" cy="1937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Сервис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Сферума</a:t>
            </a:r>
            <a:r>
              <a:rPr lang="ru-RU" sz="2800" dirty="0" smtClean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«Сбор файлов»</a:t>
            </a:r>
            <a:endParaRPr sz="2800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59" name="Google Shape;459;p52"/>
          <p:cNvSpPr txBox="1"/>
          <p:nvPr/>
        </p:nvSpPr>
        <p:spPr>
          <a:xfrm>
            <a:off x="4024827" y="2107279"/>
            <a:ext cx="5308359" cy="45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940"/>
              </a:spcAft>
              <a:buClr>
                <a:schemeClr val="accent1"/>
              </a:buClr>
              <a:buSzPts val="1400"/>
            </a:pPr>
          </a:p>
        </p:txBody>
      </p:sp>
      <p:sp>
        <p:nvSpPr>
          <p:cNvPr id="28" name="Google Shape;701;p69"/>
          <p:cNvSpPr txBox="1"/>
          <p:nvPr/>
        </p:nvSpPr>
        <p:spPr>
          <a:xfrm>
            <a:off x="2496000" y="6039000"/>
            <a:ext cx="10164400" cy="382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 panose="020B0604020202020204"/>
              <a:buNone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Яркий учебный год со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" name="Google Shape;593;p61"/>
          <p:cNvGrpSpPr/>
          <p:nvPr/>
        </p:nvGrpSpPr>
        <p:grpSpPr>
          <a:xfrm>
            <a:off x="6433079" y="6016892"/>
            <a:ext cx="3132950" cy="557329"/>
            <a:chOff x="651195" y="592289"/>
            <a:chExt cx="3355898" cy="709822"/>
          </a:xfrm>
        </p:grpSpPr>
        <p:sp>
          <p:nvSpPr>
            <p:cNvPr id="18" name="Google Shape;594;p61"/>
            <p:cNvSpPr/>
            <p:nvPr/>
          </p:nvSpPr>
          <p:spPr>
            <a:xfrm>
              <a:off x="1512231" y="646441"/>
              <a:ext cx="2494862" cy="588979"/>
            </a:xfrm>
            <a:custGeom>
              <a:avLst/>
              <a:gdLst/>
              <a:ahLst/>
              <a:cxnLst/>
              <a:rect l="l" t="t" r="r" b="b"/>
              <a:pathLst>
                <a:path w="1858370" h="438718" extrusionOk="0">
                  <a:moveTo>
                    <a:pt x="132768" y="344711"/>
                  </a:moveTo>
                  <a:cubicBezTo>
                    <a:pt x="186842" y="344711"/>
                    <a:pt x="238014" y="316750"/>
                    <a:pt x="256854" y="261802"/>
                  </a:cubicBezTo>
                  <a:lnTo>
                    <a:pt x="195523" y="251678"/>
                  </a:lnTo>
                  <a:cubicBezTo>
                    <a:pt x="184423" y="271898"/>
                    <a:pt x="162708" y="285405"/>
                    <a:pt x="136127" y="285405"/>
                  </a:cubicBezTo>
                  <a:cubicBezTo>
                    <a:pt x="96539" y="285405"/>
                    <a:pt x="68050" y="255522"/>
                    <a:pt x="68050" y="213594"/>
                  </a:cubicBezTo>
                  <a:cubicBezTo>
                    <a:pt x="68050" y="171638"/>
                    <a:pt x="96539" y="141755"/>
                    <a:pt x="136127" y="141755"/>
                  </a:cubicBezTo>
                  <a:cubicBezTo>
                    <a:pt x="162197" y="141755"/>
                    <a:pt x="183940" y="155262"/>
                    <a:pt x="193588" y="175969"/>
                  </a:cubicBezTo>
                  <a:lnTo>
                    <a:pt x="254919" y="165846"/>
                  </a:lnTo>
                  <a:cubicBezTo>
                    <a:pt x="237047" y="111385"/>
                    <a:pt x="188777" y="82476"/>
                    <a:pt x="132768" y="82476"/>
                  </a:cubicBezTo>
                  <a:cubicBezTo>
                    <a:pt x="55015" y="82476"/>
                    <a:pt x="0" y="137424"/>
                    <a:pt x="0" y="213594"/>
                  </a:cubicBezTo>
                  <a:cubicBezTo>
                    <a:pt x="0" y="289736"/>
                    <a:pt x="55015" y="344711"/>
                    <a:pt x="132768" y="344711"/>
                  </a:cubicBezTo>
                  <a:close/>
                  <a:moveTo>
                    <a:pt x="412386" y="438691"/>
                  </a:moveTo>
                  <a:lnTo>
                    <a:pt x="474201" y="438691"/>
                  </a:lnTo>
                  <a:lnTo>
                    <a:pt x="474201" y="340840"/>
                  </a:lnTo>
                  <a:cubicBezTo>
                    <a:pt x="552894" y="340840"/>
                    <a:pt x="608447" y="287814"/>
                    <a:pt x="608447" y="213079"/>
                  </a:cubicBezTo>
                  <a:cubicBezTo>
                    <a:pt x="608447" y="138372"/>
                    <a:pt x="552894" y="85860"/>
                    <a:pt x="474201" y="85860"/>
                  </a:cubicBezTo>
                  <a:lnTo>
                    <a:pt x="474201" y="0"/>
                  </a:lnTo>
                  <a:lnTo>
                    <a:pt x="412386" y="0"/>
                  </a:lnTo>
                  <a:lnTo>
                    <a:pt x="412386" y="85806"/>
                  </a:lnTo>
                  <a:cubicBezTo>
                    <a:pt x="334177" y="85806"/>
                    <a:pt x="278651" y="138345"/>
                    <a:pt x="278651" y="213079"/>
                  </a:cubicBezTo>
                  <a:cubicBezTo>
                    <a:pt x="278651" y="287787"/>
                    <a:pt x="334177" y="340840"/>
                    <a:pt x="412386" y="340840"/>
                  </a:cubicBezTo>
                  <a:lnTo>
                    <a:pt x="412386" y="438664"/>
                  </a:lnTo>
                  <a:close/>
                  <a:moveTo>
                    <a:pt x="412386" y="285405"/>
                  </a:moveTo>
                  <a:cubicBezTo>
                    <a:pt x="372797" y="285405"/>
                    <a:pt x="345276" y="256009"/>
                    <a:pt x="345276" y="213106"/>
                  </a:cubicBezTo>
                  <a:cubicBezTo>
                    <a:pt x="345276" y="170691"/>
                    <a:pt x="372797" y="141268"/>
                    <a:pt x="412386" y="141268"/>
                  </a:cubicBezTo>
                  <a:lnTo>
                    <a:pt x="412386" y="285405"/>
                  </a:lnTo>
                  <a:close/>
                  <a:moveTo>
                    <a:pt x="474201" y="285405"/>
                  </a:moveTo>
                  <a:lnTo>
                    <a:pt x="474201" y="141268"/>
                  </a:lnTo>
                  <a:cubicBezTo>
                    <a:pt x="514273" y="141268"/>
                    <a:pt x="541794" y="170691"/>
                    <a:pt x="541794" y="213106"/>
                  </a:cubicBezTo>
                  <a:cubicBezTo>
                    <a:pt x="541794" y="256009"/>
                    <a:pt x="514273" y="285405"/>
                    <a:pt x="474201" y="285405"/>
                  </a:cubicBezTo>
                  <a:close/>
                  <a:moveTo>
                    <a:pt x="905910" y="209723"/>
                  </a:moveTo>
                  <a:cubicBezTo>
                    <a:pt x="905910" y="138372"/>
                    <a:pt x="850841" y="82449"/>
                    <a:pt x="772632" y="82449"/>
                  </a:cubicBezTo>
                  <a:cubicBezTo>
                    <a:pt x="694907" y="82449"/>
                    <a:pt x="639381" y="137397"/>
                    <a:pt x="639381" y="213594"/>
                  </a:cubicBezTo>
                  <a:cubicBezTo>
                    <a:pt x="639381" y="289736"/>
                    <a:pt x="694423" y="344711"/>
                    <a:pt x="771665" y="344711"/>
                  </a:cubicBezTo>
                  <a:cubicBezTo>
                    <a:pt x="825255" y="344711"/>
                    <a:pt x="877422" y="319159"/>
                    <a:pt x="894784" y="270003"/>
                  </a:cubicBezTo>
                  <a:lnTo>
                    <a:pt x="833480" y="259853"/>
                  </a:lnTo>
                  <a:cubicBezTo>
                    <a:pt x="821896" y="276256"/>
                    <a:pt x="801605" y="286867"/>
                    <a:pt x="775535" y="286867"/>
                  </a:cubicBezTo>
                  <a:cubicBezTo>
                    <a:pt x="737371" y="286867"/>
                    <a:pt x="712269" y="264671"/>
                    <a:pt x="706006" y="230457"/>
                  </a:cubicBezTo>
                  <a:lnTo>
                    <a:pt x="904943" y="230457"/>
                  </a:lnTo>
                  <a:cubicBezTo>
                    <a:pt x="905427" y="224664"/>
                    <a:pt x="905910" y="217437"/>
                    <a:pt x="905910" y="209723"/>
                  </a:cubicBezTo>
                  <a:close/>
                  <a:moveTo>
                    <a:pt x="772632" y="136910"/>
                  </a:moveTo>
                  <a:cubicBezTo>
                    <a:pt x="803056" y="136910"/>
                    <a:pt x="826223" y="156697"/>
                    <a:pt x="834931" y="183683"/>
                  </a:cubicBezTo>
                  <a:lnTo>
                    <a:pt x="709393" y="183683"/>
                  </a:lnTo>
                  <a:cubicBezTo>
                    <a:pt x="718531" y="155722"/>
                    <a:pt x="742209" y="136937"/>
                    <a:pt x="772632" y="136937"/>
                  </a:cubicBezTo>
                  <a:close/>
                  <a:moveTo>
                    <a:pt x="946681" y="438691"/>
                  </a:moveTo>
                  <a:lnTo>
                    <a:pt x="1011856" y="438691"/>
                  </a:lnTo>
                  <a:lnTo>
                    <a:pt x="1011856" y="303757"/>
                  </a:lnTo>
                  <a:cubicBezTo>
                    <a:pt x="1035544" y="329813"/>
                    <a:pt x="1068992" y="344676"/>
                    <a:pt x="1104067" y="344738"/>
                  </a:cubicBezTo>
                  <a:cubicBezTo>
                    <a:pt x="1176498" y="344738"/>
                    <a:pt x="1227213" y="289790"/>
                    <a:pt x="1227213" y="213621"/>
                  </a:cubicBezTo>
                  <a:cubicBezTo>
                    <a:pt x="1227213" y="137451"/>
                    <a:pt x="1176498" y="82476"/>
                    <a:pt x="1104067" y="82476"/>
                  </a:cubicBezTo>
                  <a:cubicBezTo>
                    <a:pt x="1058701" y="82476"/>
                    <a:pt x="1025374" y="106567"/>
                    <a:pt x="1008953" y="126841"/>
                  </a:cubicBezTo>
                  <a:lnTo>
                    <a:pt x="997397" y="87321"/>
                  </a:lnTo>
                  <a:lnTo>
                    <a:pt x="946681" y="87321"/>
                  </a:lnTo>
                  <a:lnTo>
                    <a:pt x="946681" y="438718"/>
                  </a:lnTo>
                  <a:close/>
                  <a:moveTo>
                    <a:pt x="1086222" y="286840"/>
                  </a:moveTo>
                  <a:cubicBezTo>
                    <a:pt x="1042279" y="286840"/>
                    <a:pt x="1011856" y="255982"/>
                    <a:pt x="1011856" y="213594"/>
                  </a:cubicBezTo>
                  <a:cubicBezTo>
                    <a:pt x="1011856" y="171151"/>
                    <a:pt x="1042279" y="140321"/>
                    <a:pt x="1086222" y="140321"/>
                  </a:cubicBezTo>
                  <a:cubicBezTo>
                    <a:pt x="1129680" y="140321"/>
                    <a:pt x="1159137" y="171178"/>
                    <a:pt x="1159137" y="213594"/>
                  </a:cubicBezTo>
                  <a:cubicBezTo>
                    <a:pt x="1159137" y="256009"/>
                    <a:pt x="1129680" y="286867"/>
                    <a:pt x="1086222" y="286867"/>
                  </a:cubicBezTo>
                  <a:close/>
                  <a:moveTo>
                    <a:pt x="1443162" y="87294"/>
                  </a:moveTo>
                  <a:lnTo>
                    <a:pt x="1382826" y="255035"/>
                  </a:lnTo>
                  <a:lnTo>
                    <a:pt x="1374118" y="255035"/>
                  </a:lnTo>
                  <a:lnTo>
                    <a:pt x="1306041" y="87294"/>
                  </a:lnTo>
                  <a:lnTo>
                    <a:pt x="1236513" y="87294"/>
                  </a:lnTo>
                  <a:lnTo>
                    <a:pt x="1348532" y="352425"/>
                  </a:lnTo>
                  <a:cubicBezTo>
                    <a:pt x="1340818" y="372672"/>
                    <a:pt x="1333078" y="379412"/>
                    <a:pt x="1315206" y="379412"/>
                  </a:cubicBezTo>
                  <a:lnTo>
                    <a:pt x="1265485" y="379412"/>
                  </a:lnTo>
                  <a:lnTo>
                    <a:pt x="1270806" y="438691"/>
                  </a:lnTo>
                  <a:lnTo>
                    <a:pt x="1310395" y="438691"/>
                  </a:lnTo>
                  <a:cubicBezTo>
                    <a:pt x="1361567" y="438691"/>
                    <a:pt x="1388120" y="415575"/>
                    <a:pt x="1407417" y="363496"/>
                  </a:cubicBezTo>
                  <a:lnTo>
                    <a:pt x="1508847" y="87294"/>
                  </a:lnTo>
                  <a:lnTo>
                    <a:pt x="1443162" y="87294"/>
                  </a:lnTo>
                  <a:close/>
                  <a:moveTo>
                    <a:pt x="1546931" y="339893"/>
                  </a:moveTo>
                  <a:lnTo>
                    <a:pt x="1608746" y="339893"/>
                  </a:lnTo>
                  <a:lnTo>
                    <a:pt x="1608746" y="165385"/>
                  </a:lnTo>
                  <a:lnTo>
                    <a:pt x="1617426" y="165385"/>
                  </a:lnTo>
                  <a:lnTo>
                    <a:pt x="1676339" y="339893"/>
                  </a:lnTo>
                  <a:lnTo>
                    <a:pt x="1726059" y="339893"/>
                  </a:lnTo>
                  <a:lnTo>
                    <a:pt x="1788358" y="165385"/>
                  </a:lnTo>
                  <a:lnTo>
                    <a:pt x="1796555" y="165385"/>
                  </a:lnTo>
                  <a:lnTo>
                    <a:pt x="1796555" y="339893"/>
                  </a:lnTo>
                  <a:lnTo>
                    <a:pt x="1858370" y="339893"/>
                  </a:lnTo>
                  <a:lnTo>
                    <a:pt x="1858370" y="87294"/>
                  </a:lnTo>
                  <a:lnTo>
                    <a:pt x="1762288" y="87294"/>
                  </a:lnTo>
                  <a:lnTo>
                    <a:pt x="1707246" y="244424"/>
                  </a:lnTo>
                  <a:lnTo>
                    <a:pt x="1698538" y="244424"/>
                  </a:lnTo>
                  <a:lnTo>
                    <a:pt x="1645431" y="87294"/>
                  </a:lnTo>
                  <a:lnTo>
                    <a:pt x="1546931" y="87294"/>
                  </a:lnTo>
                  <a:lnTo>
                    <a:pt x="1546931" y="33989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>
                <a:buSzPts val="1100"/>
              </a:pPr>
              <a:endParaRPr sz="1300">
                <a:latin typeface="Play"/>
                <a:ea typeface="Play"/>
                <a:cs typeface="Play"/>
                <a:sym typeface="Play"/>
              </a:endParaRPr>
            </a:p>
          </p:txBody>
        </p:sp>
        <p:pic>
          <p:nvPicPr>
            <p:cNvPr id="20" name="Google Shape;595;p61"/>
            <p:cNvPicPr preferRelativeResize="0"/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651195" y="592289"/>
              <a:ext cx="709822" cy="7098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148" name="Picture 4" descr="C:\Users\User\Downloads\Screenshot_20241022-232849_VK Messenger.jpg"/>
          <p:cNvPicPr>
            <a:picLocks noChangeAspect="1" noChangeArrowheads="1"/>
          </p:cNvPicPr>
          <p:nvPr/>
        </p:nvPicPr>
        <p:blipFill>
          <a:blip r:embed="rId2" cstate="print"/>
          <a:srcRect t="3884"/>
          <a:stretch>
            <a:fillRect/>
          </a:stretch>
        </p:blipFill>
        <p:spPr bwMode="auto">
          <a:xfrm>
            <a:off x="5611813" y="1148368"/>
            <a:ext cx="2268293" cy="4844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9" name="Picture 5" descr="C:\Users\User\Downloads\Screenshot_20241022-232735_VK Messenger.jpg"/>
          <p:cNvPicPr>
            <a:picLocks noChangeAspect="1" noChangeArrowheads="1"/>
          </p:cNvPicPr>
          <p:nvPr/>
        </p:nvPicPr>
        <p:blipFill>
          <a:blip r:embed="rId3" cstate="print"/>
          <a:srcRect t="3883"/>
          <a:stretch>
            <a:fillRect/>
          </a:stretch>
        </p:blipFill>
        <p:spPr bwMode="auto">
          <a:xfrm>
            <a:off x="8125943" y="1148368"/>
            <a:ext cx="2268293" cy="4844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543438" y="1124744"/>
            <a:ext cx="2420337" cy="489214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>
              <a:ln w="0"/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ln w="0"/>
                <a:solidFill>
                  <a:schemeClr val="tx1"/>
                </a:solidFill>
              </a:rPr>
              <a:t>Сценарии использования:</a:t>
            </a:r>
            <a:endParaRPr lang="ru-RU" dirty="0" smtClean="0">
              <a:ln w="0"/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ru-RU" dirty="0" smtClean="0">
              <a:ln w="0"/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ru-RU" sz="1400" dirty="0" smtClean="0">
                <a:ln w="0"/>
                <a:solidFill>
                  <a:schemeClr val="tx1"/>
                </a:solidFill>
              </a:rPr>
              <a:t>Обновление «Социального паспорта группы». Сбор документов</a:t>
            </a:r>
            <a:endParaRPr lang="ru-RU" sz="1400" dirty="0" smtClean="0">
              <a:ln w="0"/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ru-RU" sz="1400" dirty="0" smtClean="0">
              <a:ln w="0"/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ru-RU" sz="1400" dirty="0" smtClean="0">
                <a:ln w="0"/>
                <a:solidFill>
                  <a:schemeClr val="tx1"/>
                </a:solidFill>
              </a:rPr>
              <a:t>Создание тематических стенгазет и фотовыставок «Моя семья», «Мой любимый город», «Папа может» и.т.д.</a:t>
            </a:r>
            <a:endParaRPr lang="ru-RU" sz="1400" dirty="0" smtClean="0">
              <a:ln w="0"/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ru-RU" sz="1400" dirty="0" smtClean="0">
              <a:ln w="0"/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ru-RU" sz="1400" dirty="0" smtClean="0">
                <a:ln w="0"/>
                <a:solidFill>
                  <a:schemeClr val="tx1"/>
                </a:solidFill>
              </a:rPr>
              <a:t>Создание совместного фотоархива «Маршрут выходного дня» Посещение музея русской сказки. Театр «Арлекин». Картинная галерея</a:t>
            </a:r>
            <a:endParaRPr lang="ru-RU" dirty="0" smtClean="0">
              <a:ln w="0"/>
              <a:solidFill>
                <a:schemeClr val="tx1"/>
              </a:solidFill>
            </a:endParaRPr>
          </a:p>
          <a:p>
            <a:pPr algn="ctr"/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/>
          <a:srcRect t="3436"/>
          <a:stretch>
            <a:fillRect/>
          </a:stretch>
        </p:blipFill>
        <p:spPr>
          <a:xfrm>
            <a:off x="3167178" y="1124744"/>
            <a:ext cx="2257834" cy="4845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5" cstate="print"/>
          <a:srcRect l="80962" t="59195" r="13584" b="28386"/>
          <a:stretch>
            <a:fillRect/>
          </a:stretch>
        </p:blipFill>
        <p:spPr bwMode="auto">
          <a:xfrm>
            <a:off x="9866089" y="549011"/>
            <a:ext cx="1848497" cy="1763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2"/>
          <p:cNvSpPr txBox="1">
            <a:spLocks noGrp="1"/>
          </p:cNvSpPr>
          <p:nvPr>
            <p:ph type="ctrTitle"/>
          </p:nvPr>
        </p:nvSpPr>
        <p:spPr>
          <a:xfrm>
            <a:off x="542790" y="381968"/>
            <a:ext cx="10194693" cy="1937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Сервис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Сферума</a:t>
            </a:r>
            <a:r>
              <a:rPr lang="ru-RU" sz="3200" dirty="0" smtClean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«Интерактивная доска»</a:t>
            </a:r>
            <a:endParaRPr sz="3200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59" name="Google Shape;459;p52"/>
          <p:cNvSpPr txBox="1"/>
          <p:nvPr/>
        </p:nvSpPr>
        <p:spPr>
          <a:xfrm>
            <a:off x="4024827" y="2107279"/>
            <a:ext cx="5308359" cy="45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940"/>
              </a:spcAft>
              <a:buClr>
                <a:schemeClr val="accent1"/>
              </a:buClr>
              <a:buSzPts val="1400"/>
            </a:pPr>
          </a:p>
        </p:txBody>
      </p:sp>
      <p:sp>
        <p:nvSpPr>
          <p:cNvPr id="28" name="Google Shape;701;p69"/>
          <p:cNvSpPr txBox="1"/>
          <p:nvPr/>
        </p:nvSpPr>
        <p:spPr>
          <a:xfrm>
            <a:off x="2496000" y="6039000"/>
            <a:ext cx="10164400" cy="382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 panose="020B0604020202020204"/>
              <a:buNone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Яркий учебный год со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" name="Google Shape;593;p61"/>
          <p:cNvGrpSpPr/>
          <p:nvPr/>
        </p:nvGrpSpPr>
        <p:grpSpPr>
          <a:xfrm>
            <a:off x="6433079" y="6016892"/>
            <a:ext cx="3132950" cy="557329"/>
            <a:chOff x="651195" y="592289"/>
            <a:chExt cx="3355898" cy="709822"/>
          </a:xfrm>
        </p:grpSpPr>
        <p:sp>
          <p:nvSpPr>
            <p:cNvPr id="18" name="Google Shape;594;p61"/>
            <p:cNvSpPr/>
            <p:nvPr/>
          </p:nvSpPr>
          <p:spPr>
            <a:xfrm>
              <a:off x="1512231" y="646441"/>
              <a:ext cx="2494862" cy="588979"/>
            </a:xfrm>
            <a:custGeom>
              <a:avLst/>
              <a:gdLst/>
              <a:ahLst/>
              <a:cxnLst/>
              <a:rect l="l" t="t" r="r" b="b"/>
              <a:pathLst>
                <a:path w="1858370" h="438718" extrusionOk="0">
                  <a:moveTo>
                    <a:pt x="132768" y="344711"/>
                  </a:moveTo>
                  <a:cubicBezTo>
                    <a:pt x="186842" y="344711"/>
                    <a:pt x="238014" y="316750"/>
                    <a:pt x="256854" y="261802"/>
                  </a:cubicBezTo>
                  <a:lnTo>
                    <a:pt x="195523" y="251678"/>
                  </a:lnTo>
                  <a:cubicBezTo>
                    <a:pt x="184423" y="271898"/>
                    <a:pt x="162708" y="285405"/>
                    <a:pt x="136127" y="285405"/>
                  </a:cubicBezTo>
                  <a:cubicBezTo>
                    <a:pt x="96539" y="285405"/>
                    <a:pt x="68050" y="255522"/>
                    <a:pt x="68050" y="213594"/>
                  </a:cubicBezTo>
                  <a:cubicBezTo>
                    <a:pt x="68050" y="171638"/>
                    <a:pt x="96539" y="141755"/>
                    <a:pt x="136127" y="141755"/>
                  </a:cubicBezTo>
                  <a:cubicBezTo>
                    <a:pt x="162197" y="141755"/>
                    <a:pt x="183940" y="155262"/>
                    <a:pt x="193588" y="175969"/>
                  </a:cubicBezTo>
                  <a:lnTo>
                    <a:pt x="254919" y="165846"/>
                  </a:lnTo>
                  <a:cubicBezTo>
                    <a:pt x="237047" y="111385"/>
                    <a:pt x="188777" y="82476"/>
                    <a:pt x="132768" y="82476"/>
                  </a:cubicBezTo>
                  <a:cubicBezTo>
                    <a:pt x="55015" y="82476"/>
                    <a:pt x="0" y="137424"/>
                    <a:pt x="0" y="213594"/>
                  </a:cubicBezTo>
                  <a:cubicBezTo>
                    <a:pt x="0" y="289736"/>
                    <a:pt x="55015" y="344711"/>
                    <a:pt x="132768" y="344711"/>
                  </a:cubicBezTo>
                  <a:close/>
                  <a:moveTo>
                    <a:pt x="412386" y="438691"/>
                  </a:moveTo>
                  <a:lnTo>
                    <a:pt x="474201" y="438691"/>
                  </a:lnTo>
                  <a:lnTo>
                    <a:pt x="474201" y="340840"/>
                  </a:lnTo>
                  <a:cubicBezTo>
                    <a:pt x="552894" y="340840"/>
                    <a:pt x="608447" y="287814"/>
                    <a:pt x="608447" y="213079"/>
                  </a:cubicBezTo>
                  <a:cubicBezTo>
                    <a:pt x="608447" y="138372"/>
                    <a:pt x="552894" y="85860"/>
                    <a:pt x="474201" y="85860"/>
                  </a:cubicBezTo>
                  <a:lnTo>
                    <a:pt x="474201" y="0"/>
                  </a:lnTo>
                  <a:lnTo>
                    <a:pt x="412386" y="0"/>
                  </a:lnTo>
                  <a:lnTo>
                    <a:pt x="412386" y="85806"/>
                  </a:lnTo>
                  <a:cubicBezTo>
                    <a:pt x="334177" y="85806"/>
                    <a:pt x="278651" y="138345"/>
                    <a:pt x="278651" y="213079"/>
                  </a:cubicBezTo>
                  <a:cubicBezTo>
                    <a:pt x="278651" y="287787"/>
                    <a:pt x="334177" y="340840"/>
                    <a:pt x="412386" y="340840"/>
                  </a:cubicBezTo>
                  <a:lnTo>
                    <a:pt x="412386" y="438664"/>
                  </a:lnTo>
                  <a:close/>
                  <a:moveTo>
                    <a:pt x="412386" y="285405"/>
                  </a:moveTo>
                  <a:cubicBezTo>
                    <a:pt x="372797" y="285405"/>
                    <a:pt x="345276" y="256009"/>
                    <a:pt x="345276" y="213106"/>
                  </a:cubicBezTo>
                  <a:cubicBezTo>
                    <a:pt x="345276" y="170691"/>
                    <a:pt x="372797" y="141268"/>
                    <a:pt x="412386" y="141268"/>
                  </a:cubicBezTo>
                  <a:lnTo>
                    <a:pt x="412386" y="285405"/>
                  </a:lnTo>
                  <a:close/>
                  <a:moveTo>
                    <a:pt x="474201" y="285405"/>
                  </a:moveTo>
                  <a:lnTo>
                    <a:pt x="474201" y="141268"/>
                  </a:lnTo>
                  <a:cubicBezTo>
                    <a:pt x="514273" y="141268"/>
                    <a:pt x="541794" y="170691"/>
                    <a:pt x="541794" y="213106"/>
                  </a:cubicBezTo>
                  <a:cubicBezTo>
                    <a:pt x="541794" y="256009"/>
                    <a:pt x="514273" y="285405"/>
                    <a:pt x="474201" y="285405"/>
                  </a:cubicBezTo>
                  <a:close/>
                  <a:moveTo>
                    <a:pt x="905910" y="209723"/>
                  </a:moveTo>
                  <a:cubicBezTo>
                    <a:pt x="905910" y="138372"/>
                    <a:pt x="850841" y="82449"/>
                    <a:pt x="772632" y="82449"/>
                  </a:cubicBezTo>
                  <a:cubicBezTo>
                    <a:pt x="694907" y="82449"/>
                    <a:pt x="639381" y="137397"/>
                    <a:pt x="639381" y="213594"/>
                  </a:cubicBezTo>
                  <a:cubicBezTo>
                    <a:pt x="639381" y="289736"/>
                    <a:pt x="694423" y="344711"/>
                    <a:pt x="771665" y="344711"/>
                  </a:cubicBezTo>
                  <a:cubicBezTo>
                    <a:pt x="825255" y="344711"/>
                    <a:pt x="877422" y="319159"/>
                    <a:pt x="894784" y="270003"/>
                  </a:cubicBezTo>
                  <a:lnTo>
                    <a:pt x="833480" y="259853"/>
                  </a:lnTo>
                  <a:cubicBezTo>
                    <a:pt x="821896" y="276256"/>
                    <a:pt x="801605" y="286867"/>
                    <a:pt x="775535" y="286867"/>
                  </a:cubicBezTo>
                  <a:cubicBezTo>
                    <a:pt x="737371" y="286867"/>
                    <a:pt x="712269" y="264671"/>
                    <a:pt x="706006" y="230457"/>
                  </a:cubicBezTo>
                  <a:lnTo>
                    <a:pt x="904943" y="230457"/>
                  </a:lnTo>
                  <a:cubicBezTo>
                    <a:pt x="905427" y="224664"/>
                    <a:pt x="905910" y="217437"/>
                    <a:pt x="905910" y="209723"/>
                  </a:cubicBezTo>
                  <a:close/>
                  <a:moveTo>
                    <a:pt x="772632" y="136910"/>
                  </a:moveTo>
                  <a:cubicBezTo>
                    <a:pt x="803056" y="136910"/>
                    <a:pt x="826223" y="156697"/>
                    <a:pt x="834931" y="183683"/>
                  </a:cubicBezTo>
                  <a:lnTo>
                    <a:pt x="709393" y="183683"/>
                  </a:lnTo>
                  <a:cubicBezTo>
                    <a:pt x="718531" y="155722"/>
                    <a:pt x="742209" y="136937"/>
                    <a:pt x="772632" y="136937"/>
                  </a:cubicBezTo>
                  <a:close/>
                  <a:moveTo>
                    <a:pt x="946681" y="438691"/>
                  </a:moveTo>
                  <a:lnTo>
                    <a:pt x="1011856" y="438691"/>
                  </a:lnTo>
                  <a:lnTo>
                    <a:pt x="1011856" y="303757"/>
                  </a:lnTo>
                  <a:cubicBezTo>
                    <a:pt x="1035544" y="329813"/>
                    <a:pt x="1068992" y="344676"/>
                    <a:pt x="1104067" y="344738"/>
                  </a:cubicBezTo>
                  <a:cubicBezTo>
                    <a:pt x="1176498" y="344738"/>
                    <a:pt x="1227213" y="289790"/>
                    <a:pt x="1227213" y="213621"/>
                  </a:cubicBezTo>
                  <a:cubicBezTo>
                    <a:pt x="1227213" y="137451"/>
                    <a:pt x="1176498" y="82476"/>
                    <a:pt x="1104067" y="82476"/>
                  </a:cubicBezTo>
                  <a:cubicBezTo>
                    <a:pt x="1058701" y="82476"/>
                    <a:pt x="1025374" y="106567"/>
                    <a:pt x="1008953" y="126841"/>
                  </a:cubicBezTo>
                  <a:lnTo>
                    <a:pt x="997397" y="87321"/>
                  </a:lnTo>
                  <a:lnTo>
                    <a:pt x="946681" y="87321"/>
                  </a:lnTo>
                  <a:lnTo>
                    <a:pt x="946681" y="438718"/>
                  </a:lnTo>
                  <a:close/>
                  <a:moveTo>
                    <a:pt x="1086222" y="286840"/>
                  </a:moveTo>
                  <a:cubicBezTo>
                    <a:pt x="1042279" y="286840"/>
                    <a:pt x="1011856" y="255982"/>
                    <a:pt x="1011856" y="213594"/>
                  </a:cubicBezTo>
                  <a:cubicBezTo>
                    <a:pt x="1011856" y="171151"/>
                    <a:pt x="1042279" y="140321"/>
                    <a:pt x="1086222" y="140321"/>
                  </a:cubicBezTo>
                  <a:cubicBezTo>
                    <a:pt x="1129680" y="140321"/>
                    <a:pt x="1159137" y="171178"/>
                    <a:pt x="1159137" y="213594"/>
                  </a:cubicBezTo>
                  <a:cubicBezTo>
                    <a:pt x="1159137" y="256009"/>
                    <a:pt x="1129680" y="286867"/>
                    <a:pt x="1086222" y="286867"/>
                  </a:cubicBezTo>
                  <a:close/>
                  <a:moveTo>
                    <a:pt x="1443162" y="87294"/>
                  </a:moveTo>
                  <a:lnTo>
                    <a:pt x="1382826" y="255035"/>
                  </a:lnTo>
                  <a:lnTo>
                    <a:pt x="1374118" y="255035"/>
                  </a:lnTo>
                  <a:lnTo>
                    <a:pt x="1306041" y="87294"/>
                  </a:lnTo>
                  <a:lnTo>
                    <a:pt x="1236513" y="87294"/>
                  </a:lnTo>
                  <a:lnTo>
                    <a:pt x="1348532" y="352425"/>
                  </a:lnTo>
                  <a:cubicBezTo>
                    <a:pt x="1340818" y="372672"/>
                    <a:pt x="1333078" y="379412"/>
                    <a:pt x="1315206" y="379412"/>
                  </a:cubicBezTo>
                  <a:lnTo>
                    <a:pt x="1265485" y="379412"/>
                  </a:lnTo>
                  <a:lnTo>
                    <a:pt x="1270806" y="438691"/>
                  </a:lnTo>
                  <a:lnTo>
                    <a:pt x="1310395" y="438691"/>
                  </a:lnTo>
                  <a:cubicBezTo>
                    <a:pt x="1361567" y="438691"/>
                    <a:pt x="1388120" y="415575"/>
                    <a:pt x="1407417" y="363496"/>
                  </a:cubicBezTo>
                  <a:lnTo>
                    <a:pt x="1508847" y="87294"/>
                  </a:lnTo>
                  <a:lnTo>
                    <a:pt x="1443162" y="87294"/>
                  </a:lnTo>
                  <a:close/>
                  <a:moveTo>
                    <a:pt x="1546931" y="339893"/>
                  </a:moveTo>
                  <a:lnTo>
                    <a:pt x="1608746" y="339893"/>
                  </a:lnTo>
                  <a:lnTo>
                    <a:pt x="1608746" y="165385"/>
                  </a:lnTo>
                  <a:lnTo>
                    <a:pt x="1617426" y="165385"/>
                  </a:lnTo>
                  <a:lnTo>
                    <a:pt x="1676339" y="339893"/>
                  </a:lnTo>
                  <a:lnTo>
                    <a:pt x="1726059" y="339893"/>
                  </a:lnTo>
                  <a:lnTo>
                    <a:pt x="1788358" y="165385"/>
                  </a:lnTo>
                  <a:lnTo>
                    <a:pt x="1796555" y="165385"/>
                  </a:lnTo>
                  <a:lnTo>
                    <a:pt x="1796555" y="339893"/>
                  </a:lnTo>
                  <a:lnTo>
                    <a:pt x="1858370" y="339893"/>
                  </a:lnTo>
                  <a:lnTo>
                    <a:pt x="1858370" y="87294"/>
                  </a:lnTo>
                  <a:lnTo>
                    <a:pt x="1762288" y="87294"/>
                  </a:lnTo>
                  <a:lnTo>
                    <a:pt x="1707246" y="244424"/>
                  </a:lnTo>
                  <a:lnTo>
                    <a:pt x="1698538" y="244424"/>
                  </a:lnTo>
                  <a:lnTo>
                    <a:pt x="1645431" y="87294"/>
                  </a:lnTo>
                  <a:lnTo>
                    <a:pt x="1546931" y="87294"/>
                  </a:lnTo>
                  <a:lnTo>
                    <a:pt x="1546931" y="33989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>
                <a:buSzPts val="1100"/>
              </a:pPr>
              <a:endParaRPr sz="1300">
                <a:latin typeface="Play"/>
                <a:ea typeface="Play"/>
                <a:cs typeface="Play"/>
                <a:sym typeface="Play"/>
              </a:endParaRPr>
            </a:p>
          </p:txBody>
        </p:sp>
        <p:pic>
          <p:nvPicPr>
            <p:cNvPr id="20" name="Google Shape;595;p61"/>
            <p:cNvPicPr preferRelativeResize="0"/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651195" y="592289"/>
              <a:ext cx="709822" cy="7098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266" name="Picture 2" descr="Учителя и школьники получат новые функции в Сферуме -"/>
          <p:cNvPicPr>
            <a:picLocks noChangeAspect="1" noChangeArrowheads="1"/>
          </p:cNvPicPr>
          <p:nvPr/>
        </p:nvPicPr>
        <p:blipFill rotWithShape="1">
          <a:blip r:embed="rId2" cstate="print"/>
          <a:srcRect l="1728" t="47133" r="61705" b="35973"/>
          <a:stretch>
            <a:fillRect/>
          </a:stretch>
        </p:blipFill>
        <p:spPr bwMode="auto">
          <a:xfrm>
            <a:off x="3863752" y="4882043"/>
            <a:ext cx="1870206" cy="925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542790" y="1132408"/>
            <a:ext cx="2336723" cy="46554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b="1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Сценарии использования:</a:t>
            </a:r>
            <a:endParaRPr lang="ru-RU" sz="14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sz="1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tx1"/>
                </a:solidFill>
              </a:rPr>
              <a:t>Реализация проектной деятельности</a:t>
            </a:r>
            <a:endParaRPr lang="ru-RU" sz="14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sz="14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tx1"/>
                </a:solidFill>
              </a:rPr>
              <a:t>Подготовка к проведению  мероприятий на тематических неделях</a:t>
            </a:r>
            <a:endParaRPr lang="ru-RU" sz="14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sz="1400" i="1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tx1"/>
                </a:solidFill>
              </a:rPr>
              <a:t>Проведение НОД</a:t>
            </a:r>
            <a:endParaRPr lang="ru-RU" sz="1400" dirty="0" smtClean="0">
              <a:solidFill>
                <a:schemeClr val="tx1"/>
              </a:solidFill>
            </a:endParaRPr>
          </a:p>
          <a:p>
            <a:endParaRPr lang="ru-RU" sz="1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tx1"/>
                </a:solidFill>
              </a:rPr>
              <a:t>На родительских собраниях. Рефлексия</a:t>
            </a:r>
            <a:endParaRPr lang="ru-RU" sz="14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sz="1400" dirty="0">
              <a:solidFill>
                <a:schemeClr val="tx1"/>
              </a:solidFill>
            </a:endParaRPr>
          </a:p>
          <a:p>
            <a:endParaRPr lang="ru-RU" sz="1400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b="1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85642" y="1138013"/>
            <a:ext cx="5296632" cy="33103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79486" y="2682819"/>
            <a:ext cx="5305147" cy="33157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 cstate="print"/>
          <a:srcRect l="58034" t="37800" r="32516" b="46046"/>
          <a:stretch>
            <a:fillRect/>
          </a:stretch>
        </p:blipFill>
        <p:spPr>
          <a:xfrm>
            <a:off x="9840416" y="592664"/>
            <a:ext cx="1911169" cy="1888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9376" y="332656"/>
            <a:ext cx="11017224" cy="1937200"/>
          </a:xfrm>
        </p:spPr>
        <p:txBody>
          <a:bodyPr/>
          <a:lstStyle/>
          <a:p>
            <a:pPr algn="ctr"/>
            <a:r>
              <a:rPr lang="ru-RU" sz="3200" dirty="0" smtClean="0"/>
              <a:t>Использование тематических </a:t>
            </a:r>
            <a:r>
              <a:rPr lang="ru-RU" sz="3200" dirty="0" err="1" smtClean="0"/>
              <a:t>стикеров</a:t>
            </a:r>
            <a:r>
              <a:rPr lang="ru-RU" sz="3200" dirty="0" smtClean="0"/>
              <a:t> </a:t>
            </a:r>
            <a:endParaRPr lang="ru-RU" sz="32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" cstate="print"/>
          <a:srcRect l="64688" t="38086" r="15625" b="31235"/>
          <a:stretch>
            <a:fillRect/>
          </a:stretch>
        </p:blipFill>
        <p:spPr bwMode="auto">
          <a:xfrm>
            <a:off x="1166778" y="1071546"/>
            <a:ext cx="5511801" cy="4831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/>
          <a:srcRect r="39882"/>
          <a:stretch>
            <a:fillRect/>
          </a:stretch>
        </p:blipFill>
        <p:spPr>
          <a:xfrm>
            <a:off x="7096132" y="1071546"/>
            <a:ext cx="4112436" cy="4870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Google Shape;701;p69"/>
          <p:cNvSpPr txBox="1"/>
          <p:nvPr/>
        </p:nvSpPr>
        <p:spPr>
          <a:xfrm>
            <a:off x="2653908" y="6174506"/>
            <a:ext cx="4655991" cy="461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 panose="020B0604020202020204"/>
              <a:buNone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Яркий учебный год со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4" name="Google Shape;593;p61"/>
          <p:cNvGrpSpPr/>
          <p:nvPr/>
        </p:nvGrpSpPr>
        <p:grpSpPr>
          <a:xfrm>
            <a:off x="6516208" y="6142056"/>
            <a:ext cx="3132950" cy="557329"/>
            <a:chOff x="651195" y="592289"/>
            <a:chExt cx="3355898" cy="709822"/>
          </a:xfrm>
        </p:grpSpPr>
        <p:sp>
          <p:nvSpPr>
            <p:cNvPr id="11" name="Google Shape;594;p61"/>
            <p:cNvSpPr/>
            <p:nvPr/>
          </p:nvSpPr>
          <p:spPr>
            <a:xfrm>
              <a:off x="1512231" y="646441"/>
              <a:ext cx="2494862" cy="588979"/>
            </a:xfrm>
            <a:custGeom>
              <a:avLst/>
              <a:gdLst/>
              <a:ahLst/>
              <a:cxnLst/>
              <a:rect l="l" t="t" r="r" b="b"/>
              <a:pathLst>
                <a:path w="1858370" h="438718" extrusionOk="0">
                  <a:moveTo>
                    <a:pt x="132768" y="344711"/>
                  </a:moveTo>
                  <a:cubicBezTo>
                    <a:pt x="186842" y="344711"/>
                    <a:pt x="238014" y="316750"/>
                    <a:pt x="256854" y="261802"/>
                  </a:cubicBezTo>
                  <a:lnTo>
                    <a:pt x="195523" y="251678"/>
                  </a:lnTo>
                  <a:cubicBezTo>
                    <a:pt x="184423" y="271898"/>
                    <a:pt x="162708" y="285405"/>
                    <a:pt x="136127" y="285405"/>
                  </a:cubicBezTo>
                  <a:cubicBezTo>
                    <a:pt x="96539" y="285405"/>
                    <a:pt x="68050" y="255522"/>
                    <a:pt x="68050" y="213594"/>
                  </a:cubicBezTo>
                  <a:cubicBezTo>
                    <a:pt x="68050" y="171638"/>
                    <a:pt x="96539" y="141755"/>
                    <a:pt x="136127" y="141755"/>
                  </a:cubicBezTo>
                  <a:cubicBezTo>
                    <a:pt x="162197" y="141755"/>
                    <a:pt x="183940" y="155262"/>
                    <a:pt x="193588" y="175969"/>
                  </a:cubicBezTo>
                  <a:lnTo>
                    <a:pt x="254919" y="165846"/>
                  </a:lnTo>
                  <a:cubicBezTo>
                    <a:pt x="237047" y="111385"/>
                    <a:pt x="188777" y="82476"/>
                    <a:pt x="132768" y="82476"/>
                  </a:cubicBezTo>
                  <a:cubicBezTo>
                    <a:pt x="55015" y="82476"/>
                    <a:pt x="0" y="137424"/>
                    <a:pt x="0" y="213594"/>
                  </a:cubicBezTo>
                  <a:cubicBezTo>
                    <a:pt x="0" y="289736"/>
                    <a:pt x="55015" y="344711"/>
                    <a:pt x="132768" y="344711"/>
                  </a:cubicBezTo>
                  <a:close/>
                  <a:moveTo>
                    <a:pt x="412386" y="438691"/>
                  </a:moveTo>
                  <a:lnTo>
                    <a:pt x="474201" y="438691"/>
                  </a:lnTo>
                  <a:lnTo>
                    <a:pt x="474201" y="340840"/>
                  </a:lnTo>
                  <a:cubicBezTo>
                    <a:pt x="552894" y="340840"/>
                    <a:pt x="608447" y="287814"/>
                    <a:pt x="608447" y="213079"/>
                  </a:cubicBezTo>
                  <a:cubicBezTo>
                    <a:pt x="608447" y="138372"/>
                    <a:pt x="552894" y="85860"/>
                    <a:pt x="474201" y="85860"/>
                  </a:cubicBezTo>
                  <a:lnTo>
                    <a:pt x="474201" y="0"/>
                  </a:lnTo>
                  <a:lnTo>
                    <a:pt x="412386" y="0"/>
                  </a:lnTo>
                  <a:lnTo>
                    <a:pt x="412386" y="85806"/>
                  </a:lnTo>
                  <a:cubicBezTo>
                    <a:pt x="334177" y="85806"/>
                    <a:pt x="278651" y="138345"/>
                    <a:pt x="278651" y="213079"/>
                  </a:cubicBezTo>
                  <a:cubicBezTo>
                    <a:pt x="278651" y="287787"/>
                    <a:pt x="334177" y="340840"/>
                    <a:pt x="412386" y="340840"/>
                  </a:cubicBezTo>
                  <a:lnTo>
                    <a:pt x="412386" y="438664"/>
                  </a:lnTo>
                  <a:close/>
                  <a:moveTo>
                    <a:pt x="412386" y="285405"/>
                  </a:moveTo>
                  <a:cubicBezTo>
                    <a:pt x="372797" y="285405"/>
                    <a:pt x="345276" y="256009"/>
                    <a:pt x="345276" y="213106"/>
                  </a:cubicBezTo>
                  <a:cubicBezTo>
                    <a:pt x="345276" y="170691"/>
                    <a:pt x="372797" y="141268"/>
                    <a:pt x="412386" y="141268"/>
                  </a:cubicBezTo>
                  <a:lnTo>
                    <a:pt x="412386" y="285405"/>
                  </a:lnTo>
                  <a:close/>
                  <a:moveTo>
                    <a:pt x="474201" y="285405"/>
                  </a:moveTo>
                  <a:lnTo>
                    <a:pt x="474201" y="141268"/>
                  </a:lnTo>
                  <a:cubicBezTo>
                    <a:pt x="514273" y="141268"/>
                    <a:pt x="541794" y="170691"/>
                    <a:pt x="541794" y="213106"/>
                  </a:cubicBezTo>
                  <a:cubicBezTo>
                    <a:pt x="541794" y="256009"/>
                    <a:pt x="514273" y="285405"/>
                    <a:pt x="474201" y="285405"/>
                  </a:cubicBezTo>
                  <a:close/>
                  <a:moveTo>
                    <a:pt x="905910" y="209723"/>
                  </a:moveTo>
                  <a:cubicBezTo>
                    <a:pt x="905910" y="138372"/>
                    <a:pt x="850841" y="82449"/>
                    <a:pt x="772632" y="82449"/>
                  </a:cubicBezTo>
                  <a:cubicBezTo>
                    <a:pt x="694907" y="82449"/>
                    <a:pt x="639381" y="137397"/>
                    <a:pt x="639381" y="213594"/>
                  </a:cubicBezTo>
                  <a:cubicBezTo>
                    <a:pt x="639381" y="289736"/>
                    <a:pt x="694423" y="344711"/>
                    <a:pt x="771665" y="344711"/>
                  </a:cubicBezTo>
                  <a:cubicBezTo>
                    <a:pt x="825255" y="344711"/>
                    <a:pt x="877422" y="319159"/>
                    <a:pt x="894784" y="270003"/>
                  </a:cubicBezTo>
                  <a:lnTo>
                    <a:pt x="833480" y="259853"/>
                  </a:lnTo>
                  <a:cubicBezTo>
                    <a:pt x="821896" y="276256"/>
                    <a:pt x="801605" y="286867"/>
                    <a:pt x="775535" y="286867"/>
                  </a:cubicBezTo>
                  <a:cubicBezTo>
                    <a:pt x="737371" y="286867"/>
                    <a:pt x="712269" y="264671"/>
                    <a:pt x="706006" y="230457"/>
                  </a:cubicBezTo>
                  <a:lnTo>
                    <a:pt x="904943" y="230457"/>
                  </a:lnTo>
                  <a:cubicBezTo>
                    <a:pt x="905427" y="224664"/>
                    <a:pt x="905910" y="217437"/>
                    <a:pt x="905910" y="209723"/>
                  </a:cubicBezTo>
                  <a:close/>
                  <a:moveTo>
                    <a:pt x="772632" y="136910"/>
                  </a:moveTo>
                  <a:cubicBezTo>
                    <a:pt x="803056" y="136910"/>
                    <a:pt x="826223" y="156697"/>
                    <a:pt x="834931" y="183683"/>
                  </a:cubicBezTo>
                  <a:lnTo>
                    <a:pt x="709393" y="183683"/>
                  </a:lnTo>
                  <a:cubicBezTo>
                    <a:pt x="718531" y="155722"/>
                    <a:pt x="742209" y="136937"/>
                    <a:pt x="772632" y="136937"/>
                  </a:cubicBezTo>
                  <a:close/>
                  <a:moveTo>
                    <a:pt x="946681" y="438691"/>
                  </a:moveTo>
                  <a:lnTo>
                    <a:pt x="1011856" y="438691"/>
                  </a:lnTo>
                  <a:lnTo>
                    <a:pt x="1011856" y="303757"/>
                  </a:lnTo>
                  <a:cubicBezTo>
                    <a:pt x="1035544" y="329813"/>
                    <a:pt x="1068992" y="344676"/>
                    <a:pt x="1104067" y="344738"/>
                  </a:cubicBezTo>
                  <a:cubicBezTo>
                    <a:pt x="1176498" y="344738"/>
                    <a:pt x="1227213" y="289790"/>
                    <a:pt x="1227213" y="213621"/>
                  </a:cubicBezTo>
                  <a:cubicBezTo>
                    <a:pt x="1227213" y="137451"/>
                    <a:pt x="1176498" y="82476"/>
                    <a:pt x="1104067" y="82476"/>
                  </a:cubicBezTo>
                  <a:cubicBezTo>
                    <a:pt x="1058701" y="82476"/>
                    <a:pt x="1025374" y="106567"/>
                    <a:pt x="1008953" y="126841"/>
                  </a:cubicBezTo>
                  <a:lnTo>
                    <a:pt x="997397" y="87321"/>
                  </a:lnTo>
                  <a:lnTo>
                    <a:pt x="946681" y="87321"/>
                  </a:lnTo>
                  <a:lnTo>
                    <a:pt x="946681" y="438718"/>
                  </a:lnTo>
                  <a:close/>
                  <a:moveTo>
                    <a:pt x="1086222" y="286840"/>
                  </a:moveTo>
                  <a:cubicBezTo>
                    <a:pt x="1042279" y="286840"/>
                    <a:pt x="1011856" y="255982"/>
                    <a:pt x="1011856" y="213594"/>
                  </a:cubicBezTo>
                  <a:cubicBezTo>
                    <a:pt x="1011856" y="171151"/>
                    <a:pt x="1042279" y="140321"/>
                    <a:pt x="1086222" y="140321"/>
                  </a:cubicBezTo>
                  <a:cubicBezTo>
                    <a:pt x="1129680" y="140321"/>
                    <a:pt x="1159137" y="171178"/>
                    <a:pt x="1159137" y="213594"/>
                  </a:cubicBezTo>
                  <a:cubicBezTo>
                    <a:pt x="1159137" y="256009"/>
                    <a:pt x="1129680" y="286867"/>
                    <a:pt x="1086222" y="286867"/>
                  </a:cubicBezTo>
                  <a:close/>
                  <a:moveTo>
                    <a:pt x="1443162" y="87294"/>
                  </a:moveTo>
                  <a:lnTo>
                    <a:pt x="1382826" y="255035"/>
                  </a:lnTo>
                  <a:lnTo>
                    <a:pt x="1374118" y="255035"/>
                  </a:lnTo>
                  <a:lnTo>
                    <a:pt x="1306041" y="87294"/>
                  </a:lnTo>
                  <a:lnTo>
                    <a:pt x="1236513" y="87294"/>
                  </a:lnTo>
                  <a:lnTo>
                    <a:pt x="1348532" y="352425"/>
                  </a:lnTo>
                  <a:cubicBezTo>
                    <a:pt x="1340818" y="372672"/>
                    <a:pt x="1333078" y="379412"/>
                    <a:pt x="1315206" y="379412"/>
                  </a:cubicBezTo>
                  <a:lnTo>
                    <a:pt x="1265485" y="379412"/>
                  </a:lnTo>
                  <a:lnTo>
                    <a:pt x="1270806" y="438691"/>
                  </a:lnTo>
                  <a:lnTo>
                    <a:pt x="1310395" y="438691"/>
                  </a:lnTo>
                  <a:cubicBezTo>
                    <a:pt x="1361567" y="438691"/>
                    <a:pt x="1388120" y="415575"/>
                    <a:pt x="1407417" y="363496"/>
                  </a:cubicBezTo>
                  <a:lnTo>
                    <a:pt x="1508847" y="87294"/>
                  </a:lnTo>
                  <a:lnTo>
                    <a:pt x="1443162" y="87294"/>
                  </a:lnTo>
                  <a:close/>
                  <a:moveTo>
                    <a:pt x="1546931" y="339893"/>
                  </a:moveTo>
                  <a:lnTo>
                    <a:pt x="1608746" y="339893"/>
                  </a:lnTo>
                  <a:lnTo>
                    <a:pt x="1608746" y="165385"/>
                  </a:lnTo>
                  <a:lnTo>
                    <a:pt x="1617426" y="165385"/>
                  </a:lnTo>
                  <a:lnTo>
                    <a:pt x="1676339" y="339893"/>
                  </a:lnTo>
                  <a:lnTo>
                    <a:pt x="1726059" y="339893"/>
                  </a:lnTo>
                  <a:lnTo>
                    <a:pt x="1788358" y="165385"/>
                  </a:lnTo>
                  <a:lnTo>
                    <a:pt x="1796555" y="165385"/>
                  </a:lnTo>
                  <a:lnTo>
                    <a:pt x="1796555" y="339893"/>
                  </a:lnTo>
                  <a:lnTo>
                    <a:pt x="1858370" y="339893"/>
                  </a:lnTo>
                  <a:lnTo>
                    <a:pt x="1858370" y="87294"/>
                  </a:lnTo>
                  <a:lnTo>
                    <a:pt x="1762288" y="87294"/>
                  </a:lnTo>
                  <a:lnTo>
                    <a:pt x="1707246" y="244424"/>
                  </a:lnTo>
                  <a:lnTo>
                    <a:pt x="1698538" y="244424"/>
                  </a:lnTo>
                  <a:lnTo>
                    <a:pt x="1645431" y="87294"/>
                  </a:lnTo>
                  <a:lnTo>
                    <a:pt x="1546931" y="87294"/>
                  </a:lnTo>
                  <a:lnTo>
                    <a:pt x="1546931" y="33989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>
                <a:buSzPts val="1100"/>
              </a:pPr>
              <a:endParaRPr sz="1300">
                <a:latin typeface="Play"/>
                <a:ea typeface="Play"/>
                <a:cs typeface="Play"/>
                <a:sym typeface="Play"/>
              </a:endParaRPr>
            </a:p>
          </p:txBody>
        </p:sp>
        <p:pic>
          <p:nvPicPr>
            <p:cNvPr id="12" name="Google Shape;595;p61"/>
            <p:cNvPicPr preferRelativeResize="0"/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651195" y="592289"/>
              <a:ext cx="709822" cy="7098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2836" y="78816"/>
            <a:ext cx="1014937" cy="10149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2"/>
          <p:cNvSpPr txBox="1">
            <a:spLocks noGrp="1"/>
          </p:cNvSpPr>
          <p:nvPr>
            <p:ph type="ctrTitle"/>
          </p:nvPr>
        </p:nvSpPr>
        <p:spPr>
          <a:xfrm>
            <a:off x="1238216" y="357166"/>
            <a:ext cx="10194693" cy="1937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Награды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 err="1" smtClean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Сферума</a:t>
            </a:r>
            <a:endParaRPr sz="3200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59" name="Google Shape;459;p52"/>
          <p:cNvSpPr txBox="1"/>
          <p:nvPr/>
        </p:nvSpPr>
        <p:spPr>
          <a:xfrm>
            <a:off x="4024827" y="2107279"/>
            <a:ext cx="5308359" cy="45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940"/>
              </a:spcAft>
              <a:buClr>
                <a:schemeClr val="accent1"/>
              </a:buClr>
              <a:buSzPts val="1400"/>
            </a:pPr>
          </a:p>
        </p:txBody>
      </p:sp>
      <p:sp>
        <p:nvSpPr>
          <p:cNvPr id="28" name="Google Shape;701;p69"/>
          <p:cNvSpPr txBox="1"/>
          <p:nvPr/>
        </p:nvSpPr>
        <p:spPr>
          <a:xfrm>
            <a:off x="2381578" y="6036502"/>
            <a:ext cx="10164400" cy="382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 panose="020B0604020202020204"/>
              <a:buNone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Яркий учебный год со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" name="Google Shape;593;p61"/>
          <p:cNvGrpSpPr/>
          <p:nvPr/>
        </p:nvGrpSpPr>
        <p:grpSpPr>
          <a:xfrm>
            <a:off x="6433079" y="6016892"/>
            <a:ext cx="3132950" cy="557329"/>
            <a:chOff x="651195" y="592289"/>
            <a:chExt cx="3355898" cy="709822"/>
          </a:xfrm>
        </p:grpSpPr>
        <p:sp>
          <p:nvSpPr>
            <p:cNvPr id="18" name="Google Shape;594;p61"/>
            <p:cNvSpPr/>
            <p:nvPr/>
          </p:nvSpPr>
          <p:spPr>
            <a:xfrm>
              <a:off x="1512231" y="646441"/>
              <a:ext cx="2494862" cy="588979"/>
            </a:xfrm>
            <a:custGeom>
              <a:avLst/>
              <a:gdLst/>
              <a:ahLst/>
              <a:cxnLst/>
              <a:rect l="l" t="t" r="r" b="b"/>
              <a:pathLst>
                <a:path w="1858370" h="438718" extrusionOk="0">
                  <a:moveTo>
                    <a:pt x="132768" y="344711"/>
                  </a:moveTo>
                  <a:cubicBezTo>
                    <a:pt x="186842" y="344711"/>
                    <a:pt x="238014" y="316750"/>
                    <a:pt x="256854" y="261802"/>
                  </a:cubicBezTo>
                  <a:lnTo>
                    <a:pt x="195523" y="251678"/>
                  </a:lnTo>
                  <a:cubicBezTo>
                    <a:pt x="184423" y="271898"/>
                    <a:pt x="162708" y="285405"/>
                    <a:pt x="136127" y="285405"/>
                  </a:cubicBezTo>
                  <a:cubicBezTo>
                    <a:pt x="96539" y="285405"/>
                    <a:pt x="68050" y="255522"/>
                    <a:pt x="68050" y="213594"/>
                  </a:cubicBezTo>
                  <a:cubicBezTo>
                    <a:pt x="68050" y="171638"/>
                    <a:pt x="96539" y="141755"/>
                    <a:pt x="136127" y="141755"/>
                  </a:cubicBezTo>
                  <a:cubicBezTo>
                    <a:pt x="162197" y="141755"/>
                    <a:pt x="183940" y="155262"/>
                    <a:pt x="193588" y="175969"/>
                  </a:cubicBezTo>
                  <a:lnTo>
                    <a:pt x="254919" y="165846"/>
                  </a:lnTo>
                  <a:cubicBezTo>
                    <a:pt x="237047" y="111385"/>
                    <a:pt x="188777" y="82476"/>
                    <a:pt x="132768" y="82476"/>
                  </a:cubicBezTo>
                  <a:cubicBezTo>
                    <a:pt x="55015" y="82476"/>
                    <a:pt x="0" y="137424"/>
                    <a:pt x="0" y="213594"/>
                  </a:cubicBezTo>
                  <a:cubicBezTo>
                    <a:pt x="0" y="289736"/>
                    <a:pt x="55015" y="344711"/>
                    <a:pt x="132768" y="344711"/>
                  </a:cubicBezTo>
                  <a:close/>
                  <a:moveTo>
                    <a:pt x="412386" y="438691"/>
                  </a:moveTo>
                  <a:lnTo>
                    <a:pt x="474201" y="438691"/>
                  </a:lnTo>
                  <a:lnTo>
                    <a:pt x="474201" y="340840"/>
                  </a:lnTo>
                  <a:cubicBezTo>
                    <a:pt x="552894" y="340840"/>
                    <a:pt x="608447" y="287814"/>
                    <a:pt x="608447" y="213079"/>
                  </a:cubicBezTo>
                  <a:cubicBezTo>
                    <a:pt x="608447" y="138372"/>
                    <a:pt x="552894" y="85860"/>
                    <a:pt x="474201" y="85860"/>
                  </a:cubicBezTo>
                  <a:lnTo>
                    <a:pt x="474201" y="0"/>
                  </a:lnTo>
                  <a:lnTo>
                    <a:pt x="412386" y="0"/>
                  </a:lnTo>
                  <a:lnTo>
                    <a:pt x="412386" y="85806"/>
                  </a:lnTo>
                  <a:cubicBezTo>
                    <a:pt x="334177" y="85806"/>
                    <a:pt x="278651" y="138345"/>
                    <a:pt x="278651" y="213079"/>
                  </a:cubicBezTo>
                  <a:cubicBezTo>
                    <a:pt x="278651" y="287787"/>
                    <a:pt x="334177" y="340840"/>
                    <a:pt x="412386" y="340840"/>
                  </a:cubicBezTo>
                  <a:lnTo>
                    <a:pt x="412386" y="438664"/>
                  </a:lnTo>
                  <a:close/>
                  <a:moveTo>
                    <a:pt x="412386" y="285405"/>
                  </a:moveTo>
                  <a:cubicBezTo>
                    <a:pt x="372797" y="285405"/>
                    <a:pt x="345276" y="256009"/>
                    <a:pt x="345276" y="213106"/>
                  </a:cubicBezTo>
                  <a:cubicBezTo>
                    <a:pt x="345276" y="170691"/>
                    <a:pt x="372797" y="141268"/>
                    <a:pt x="412386" y="141268"/>
                  </a:cubicBezTo>
                  <a:lnTo>
                    <a:pt x="412386" y="285405"/>
                  </a:lnTo>
                  <a:close/>
                  <a:moveTo>
                    <a:pt x="474201" y="285405"/>
                  </a:moveTo>
                  <a:lnTo>
                    <a:pt x="474201" y="141268"/>
                  </a:lnTo>
                  <a:cubicBezTo>
                    <a:pt x="514273" y="141268"/>
                    <a:pt x="541794" y="170691"/>
                    <a:pt x="541794" y="213106"/>
                  </a:cubicBezTo>
                  <a:cubicBezTo>
                    <a:pt x="541794" y="256009"/>
                    <a:pt x="514273" y="285405"/>
                    <a:pt x="474201" y="285405"/>
                  </a:cubicBezTo>
                  <a:close/>
                  <a:moveTo>
                    <a:pt x="905910" y="209723"/>
                  </a:moveTo>
                  <a:cubicBezTo>
                    <a:pt x="905910" y="138372"/>
                    <a:pt x="850841" y="82449"/>
                    <a:pt x="772632" y="82449"/>
                  </a:cubicBezTo>
                  <a:cubicBezTo>
                    <a:pt x="694907" y="82449"/>
                    <a:pt x="639381" y="137397"/>
                    <a:pt x="639381" y="213594"/>
                  </a:cubicBezTo>
                  <a:cubicBezTo>
                    <a:pt x="639381" y="289736"/>
                    <a:pt x="694423" y="344711"/>
                    <a:pt x="771665" y="344711"/>
                  </a:cubicBezTo>
                  <a:cubicBezTo>
                    <a:pt x="825255" y="344711"/>
                    <a:pt x="877422" y="319159"/>
                    <a:pt x="894784" y="270003"/>
                  </a:cubicBezTo>
                  <a:lnTo>
                    <a:pt x="833480" y="259853"/>
                  </a:lnTo>
                  <a:cubicBezTo>
                    <a:pt x="821896" y="276256"/>
                    <a:pt x="801605" y="286867"/>
                    <a:pt x="775535" y="286867"/>
                  </a:cubicBezTo>
                  <a:cubicBezTo>
                    <a:pt x="737371" y="286867"/>
                    <a:pt x="712269" y="264671"/>
                    <a:pt x="706006" y="230457"/>
                  </a:cubicBezTo>
                  <a:lnTo>
                    <a:pt x="904943" y="230457"/>
                  </a:lnTo>
                  <a:cubicBezTo>
                    <a:pt x="905427" y="224664"/>
                    <a:pt x="905910" y="217437"/>
                    <a:pt x="905910" y="209723"/>
                  </a:cubicBezTo>
                  <a:close/>
                  <a:moveTo>
                    <a:pt x="772632" y="136910"/>
                  </a:moveTo>
                  <a:cubicBezTo>
                    <a:pt x="803056" y="136910"/>
                    <a:pt x="826223" y="156697"/>
                    <a:pt x="834931" y="183683"/>
                  </a:cubicBezTo>
                  <a:lnTo>
                    <a:pt x="709393" y="183683"/>
                  </a:lnTo>
                  <a:cubicBezTo>
                    <a:pt x="718531" y="155722"/>
                    <a:pt x="742209" y="136937"/>
                    <a:pt x="772632" y="136937"/>
                  </a:cubicBezTo>
                  <a:close/>
                  <a:moveTo>
                    <a:pt x="946681" y="438691"/>
                  </a:moveTo>
                  <a:lnTo>
                    <a:pt x="1011856" y="438691"/>
                  </a:lnTo>
                  <a:lnTo>
                    <a:pt x="1011856" y="303757"/>
                  </a:lnTo>
                  <a:cubicBezTo>
                    <a:pt x="1035544" y="329813"/>
                    <a:pt x="1068992" y="344676"/>
                    <a:pt x="1104067" y="344738"/>
                  </a:cubicBezTo>
                  <a:cubicBezTo>
                    <a:pt x="1176498" y="344738"/>
                    <a:pt x="1227213" y="289790"/>
                    <a:pt x="1227213" y="213621"/>
                  </a:cubicBezTo>
                  <a:cubicBezTo>
                    <a:pt x="1227213" y="137451"/>
                    <a:pt x="1176498" y="82476"/>
                    <a:pt x="1104067" y="82476"/>
                  </a:cubicBezTo>
                  <a:cubicBezTo>
                    <a:pt x="1058701" y="82476"/>
                    <a:pt x="1025374" y="106567"/>
                    <a:pt x="1008953" y="126841"/>
                  </a:cubicBezTo>
                  <a:lnTo>
                    <a:pt x="997397" y="87321"/>
                  </a:lnTo>
                  <a:lnTo>
                    <a:pt x="946681" y="87321"/>
                  </a:lnTo>
                  <a:lnTo>
                    <a:pt x="946681" y="438718"/>
                  </a:lnTo>
                  <a:close/>
                  <a:moveTo>
                    <a:pt x="1086222" y="286840"/>
                  </a:moveTo>
                  <a:cubicBezTo>
                    <a:pt x="1042279" y="286840"/>
                    <a:pt x="1011856" y="255982"/>
                    <a:pt x="1011856" y="213594"/>
                  </a:cubicBezTo>
                  <a:cubicBezTo>
                    <a:pt x="1011856" y="171151"/>
                    <a:pt x="1042279" y="140321"/>
                    <a:pt x="1086222" y="140321"/>
                  </a:cubicBezTo>
                  <a:cubicBezTo>
                    <a:pt x="1129680" y="140321"/>
                    <a:pt x="1159137" y="171178"/>
                    <a:pt x="1159137" y="213594"/>
                  </a:cubicBezTo>
                  <a:cubicBezTo>
                    <a:pt x="1159137" y="256009"/>
                    <a:pt x="1129680" y="286867"/>
                    <a:pt x="1086222" y="286867"/>
                  </a:cubicBezTo>
                  <a:close/>
                  <a:moveTo>
                    <a:pt x="1443162" y="87294"/>
                  </a:moveTo>
                  <a:lnTo>
                    <a:pt x="1382826" y="255035"/>
                  </a:lnTo>
                  <a:lnTo>
                    <a:pt x="1374118" y="255035"/>
                  </a:lnTo>
                  <a:lnTo>
                    <a:pt x="1306041" y="87294"/>
                  </a:lnTo>
                  <a:lnTo>
                    <a:pt x="1236513" y="87294"/>
                  </a:lnTo>
                  <a:lnTo>
                    <a:pt x="1348532" y="352425"/>
                  </a:lnTo>
                  <a:cubicBezTo>
                    <a:pt x="1340818" y="372672"/>
                    <a:pt x="1333078" y="379412"/>
                    <a:pt x="1315206" y="379412"/>
                  </a:cubicBezTo>
                  <a:lnTo>
                    <a:pt x="1265485" y="379412"/>
                  </a:lnTo>
                  <a:lnTo>
                    <a:pt x="1270806" y="438691"/>
                  </a:lnTo>
                  <a:lnTo>
                    <a:pt x="1310395" y="438691"/>
                  </a:lnTo>
                  <a:cubicBezTo>
                    <a:pt x="1361567" y="438691"/>
                    <a:pt x="1388120" y="415575"/>
                    <a:pt x="1407417" y="363496"/>
                  </a:cubicBezTo>
                  <a:lnTo>
                    <a:pt x="1508847" y="87294"/>
                  </a:lnTo>
                  <a:lnTo>
                    <a:pt x="1443162" y="87294"/>
                  </a:lnTo>
                  <a:close/>
                  <a:moveTo>
                    <a:pt x="1546931" y="339893"/>
                  </a:moveTo>
                  <a:lnTo>
                    <a:pt x="1608746" y="339893"/>
                  </a:lnTo>
                  <a:lnTo>
                    <a:pt x="1608746" y="165385"/>
                  </a:lnTo>
                  <a:lnTo>
                    <a:pt x="1617426" y="165385"/>
                  </a:lnTo>
                  <a:lnTo>
                    <a:pt x="1676339" y="339893"/>
                  </a:lnTo>
                  <a:lnTo>
                    <a:pt x="1726059" y="339893"/>
                  </a:lnTo>
                  <a:lnTo>
                    <a:pt x="1788358" y="165385"/>
                  </a:lnTo>
                  <a:lnTo>
                    <a:pt x="1796555" y="165385"/>
                  </a:lnTo>
                  <a:lnTo>
                    <a:pt x="1796555" y="339893"/>
                  </a:lnTo>
                  <a:lnTo>
                    <a:pt x="1858370" y="339893"/>
                  </a:lnTo>
                  <a:lnTo>
                    <a:pt x="1858370" y="87294"/>
                  </a:lnTo>
                  <a:lnTo>
                    <a:pt x="1762288" y="87294"/>
                  </a:lnTo>
                  <a:lnTo>
                    <a:pt x="1707246" y="244424"/>
                  </a:lnTo>
                  <a:lnTo>
                    <a:pt x="1698538" y="244424"/>
                  </a:lnTo>
                  <a:lnTo>
                    <a:pt x="1645431" y="87294"/>
                  </a:lnTo>
                  <a:lnTo>
                    <a:pt x="1546931" y="87294"/>
                  </a:lnTo>
                  <a:lnTo>
                    <a:pt x="1546931" y="33989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>
                <a:buSzPts val="1100"/>
              </a:pPr>
              <a:endParaRPr sz="1300">
                <a:latin typeface="Play"/>
                <a:ea typeface="Play"/>
                <a:cs typeface="Play"/>
                <a:sym typeface="Play"/>
              </a:endParaRPr>
            </a:p>
          </p:txBody>
        </p:sp>
        <p:pic>
          <p:nvPicPr>
            <p:cNvPr id="20" name="Google Shape;595;p61"/>
            <p:cNvPicPr preferRelativeResize="0"/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651195" y="592289"/>
              <a:ext cx="709822" cy="7098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123" name="Picture 3" descr="C:\Users\User\Downloads\Screenshot_20241022-222029_VK Messenger.jpg"/>
          <p:cNvPicPr>
            <a:picLocks noChangeAspect="1" noChangeArrowheads="1"/>
          </p:cNvPicPr>
          <p:nvPr/>
        </p:nvPicPr>
        <p:blipFill>
          <a:blip r:embed="rId2" cstate="print"/>
          <a:srcRect t="15688" b="14444"/>
          <a:stretch>
            <a:fillRect/>
          </a:stretch>
        </p:blipFill>
        <p:spPr bwMode="auto">
          <a:xfrm>
            <a:off x="6431235" y="1337599"/>
            <a:ext cx="2547497" cy="400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4" name="Picture 4" descr="C:\Users\User\Downloads\Screenshot_20241022-222009_VK Messenger.jpg"/>
          <p:cNvPicPr>
            <a:picLocks noChangeAspect="1" noChangeArrowheads="1"/>
          </p:cNvPicPr>
          <p:nvPr/>
        </p:nvPicPr>
        <p:blipFill>
          <a:blip r:embed="rId3" cstate="print"/>
          <a:srcRect t="4667" b="25917"/>
          <a:stretch>
            <a:fillRect/>
          </a:stretch>
        </p:blipFill>
        <p:spPr bwMode="auto">
          <a:xfrm>
            <a:off x="3708412" y="1337599"/>
            <a:ext cx="2593361" cy="400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5" name="Picture 5" descr="C:\Users\User\Downloads\Screenshot_20241022-221946_VK Messenger.jpg"/>
          <p:cNvPicPr>
            <a:picLocks noChangeAspect="1" noChangeArrowheads="1"/>
          </p:cNvPicPr>
          <p:nvPr/>
        </p:nvPicPr>
        <p:blipFill>
          <a:blip r:embed="rId4" cstate="print"/>
          <a:srcRect t="33444" b="6667"/>
          <a:stretch>
            <a:fillRect/>
          </a:stretch>
        </p:blipFill>
        <p:spPr bwMode="auto">
          <a:xfrm>
            <a:off x="767408" y="1337600"/>
            <a:ext cx="2794781" cy="40004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9122904" y="1337599"/>
            <a:ext cx="2463349" cy="40005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Сценарий использования «Наград»</a:t>
            </a:r>
            <a:endParaRPr lang="ru-RU" sz="1200" dirty="0" smtClean="0"/>
          </a:p>
          <a:p>
            <a:pPr algn="ctr"/>
            <a:endParaRPr lang="ru-RU" sz="12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sz="1200" dirty="0" smtClean="0"/>
              <a:t>Поддержка инициативы активных родителей</a:t>
            </a:r>
            <a:endParaRPr lang="ru-RU" sz="1200" dirty="0" smtClean="0"/>
          </a:p>
          <a:p>
            <a:pPr>
              <a:buFont typeface="Wingdings" panose="05000000000000000000" pitchFamily="2" charset="2"/>
              <a:buChar char="ü"/>
            </a:pPr>
            <a:endParaRPr lang="ru-RU" sz="12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sz="1200" dirty="0" smtClean="0"/>
              <a:t>Поощрение </a:t>
            </a:r>
            <a:endParaRPr lang="ru-RU" sz="1200" dirty="0" smtClean="0"/>
          </a:p>
          <a:p>
            <a:pPr>
              <a:buFont typeface="Wingdings" panose="05000000000000000000" pitchFamily="2" charset="2"/>
              <a:buChar char="ü"/>
            </a:pPr>
            <a:endParaRPr lang="ru-RU" sz="1200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1200" dirty="0" smtClean="0"/>
              <a:t>Активностей</a:t>
            </a:r>
            <a:endParaRPr lang="ru-RU" sz="1200" dirty="0" smtClean="0"/>
          </a:p>
          <a:p>
            <a:pPr>
              <a:buFont typeface="Wingdings" panose="05000000000000000000" pitchFamily="2" charset="2"/>
              <a:buChar char="ü"/>
            </a:pPr>
            <a:endParaRPr lang="ru-RU" sz="1200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1200" dirty="0" smtClean="0"/>
              <a:t>Реализация творческого потенциала</a:t>
            </a:r>
            <a:endParaRPr lang="ru-RU" sz="1200" dirty="0" smtClean="0"/>
          </a:p>
          <a:p>
            <a:pPr>
              <a:buFont typeface="Wingdings" panose="05000000000000000000" pitchFamily="2" charset="2"/>
              <a:buChar char="ü"/>
            </a:pPr>
            <a:endParaRPr lang="ru-RU" sz="1200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1200" dirty="0" smtClean="0"/>
              <a:t>Признание побед в конкурсах, соревнованиях, значимым мероприятиях</a:t>
            </a:r>
            <a:endParaRPr lang="ru-RU" sz="1200" dirty="0" smtClean="0"/>
          </a:p>
          <a:p>
            <a:pPr>
              <a:buFont typeface="Wingdings" panose="05000000000000000000" pitchFamily="2" charset="2"/>
              <a:buChar char="ü"/>
            </a:pPr>
            <a:endParaRPr lang="ru-RU" sz="1200" dirty="0"/>
          </a:p>
          <a:p>
            <a:endParaRPr lang="ru-RU" sz="1200" dirty="0" smtClean="0"/>
          </a:p>
          <a:p>
            <a:pPr>
              <a:buFont typeface="Wingdings" panose="05000000000000000000" pitchFamily="2" charset="2"/>
              <a:buChar char="ü"/>
            </a:pPr>
            <a:endParaRPr lang="ru-RU" sz="1200" dirty="0" smtClean="0"/>
          </a:p>
          <a:p>
            <a:pPr algn="ctr">
              <a:buFont typeface="Wingdings" panose="05000000000000000000" pitchFamily="2" charset="2"/>
              <a:buChar char="ü"/>
            </a:pPr>
            <a:endParaRPr lang="ru-RU" sz="1200" dirty="0" smtClean="0"/>
          </a:p>
          <a:p>
            <a:pPr algn="ctr"/>
            <a:endParaRPr lang="ru-RU" sz="1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/>
          <a:srcRect l="38188" t="82130" r="50590" b="14090"/>
          <a:stretch>
            <a:fillRect/>
          </a:stretch>
        </p:blipFill>
        <p:spPr>
          <a:xfrm>
            <a:off x="8685486" y="490970"/>
            <a:ext cx="2736304" cy="5760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2"/>
          <p:cNvSpPr txBox="1">
            <a:spLocks noGrp="1"/>
          </p:cNvSpPr>
          <p:nvPr>
            <p:ph type="ctrTitle"/>
          </p:nvPr>
        </p:nvSpPr>
        <p:spPr>
          <a:xfrm>
            <a:off x="1381092" y="357166"/>
            <a:ext cx="10194693" cy="1937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Канал «Творческое сообщество «Потенциал»</a:t>
            </a:r>
            <a:br>
              <a:rPr lang="ru-RU" sz="3600" dirty="0" smtClean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r>
              <a:rPr lang="ru-RU" sz="1600" dirty="0" smtClean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был создан  для участия во Всероссийской Олимпиаде «Лица </a:t>
            </a:r>
            <a:r>
              <a:rPr lang="ru-RU" sz="1600" dirty="0" err="1" smtClean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Сферума</a:t>
            </a:r>
            <a:r>
              <a:rPr lang="ru-RU" sz="1600" dirty="0" smtClean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2024»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" name="Google Shape;701;p69"/>
          <p:cNvSpPr txBox="1"/>
          <p:nvPr/>
        </p:nvSpPr>
        <p:spPr>
          <a:xfrm>
            <a:off x="2496000" y="6039000"/>
            <a:ext cx="10164400" cy="382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 panose="020B0604020202020204"/>
              <a:buNone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Яркий учебный год со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" name="Google Shape;593;p61"/>
          <p:cNvGrpSpPr/>
          <p:nvPr/>
        </p:nvGrpSpPr>
        <p:grpSpPr>
          <a:xfrm>
            <a:off x="6433079" y="6016892"/>
            <a:ext cx="3132950" cy="557329"/>
            <a:chOff x="651195" y="592289"/>
            <a:chExt cx="3355898" cy="709822"/>
          </a:xfrm>
        </p:grpSpPr>
        <p:sp>
          <p:nvSpPr>
            <p:cNvPr id="18" name="Google Shape;594;p61"/>
            <p:cNvSpPr/>
            <p:nvPr/>
          </p:nvSpPr>
          <p:spPr>
            <a:xfrm>
              <a:off x="1512231" y="646441"/>
              <a:ext cx="2494862" cy="588979"/>
            </a:xfrm>
            <a:custGeom>
              <a:avLst/>
              <a:gdLst/>
              <a:ahLst/>
              <a:cxnLst/>
              <a:rect l="l" t="t" r="r" b="b"/>
              <a:pathLst>
                <a:path w="1858370" h="438718" extrusionOk="0">
                  <a:moveTo>
                    <a:pt x="132768" y="344711"/>
                  </a:moveTo>
                  <a:cubicBezTo>
                    <a:pt x="186842" y="344711"/>
                    <a:pt x="238014" y="316750"/>
                    <a:pt x="256854" y="261802"/>
                  </a:cubicBezTo>
                  <a:lnTo>
                    <a:pt x="195523" y="251678"/>
                  </a:lnTo>
                  <a:cubicBezTo>
                    <a:pt x="184423" y="271898"/>
                    <a:pt x="162708" y="285405"/>
                    <a:pt x="136127" y="285405"/>
                  </a:cubicBezTo>
                  <a:cubicBezTo>
                    <a:pt x="96539" y="285405"/>
                    <a:pt x="68050" y="255522"/>
                    <a:pt x="68050" y="213594"/>
                  </a:cubicBezTo>
                  <a:cubicBezTo>
                    <a:pt x="68050" y="171638"/>
                    <a:pt x="96539" y="141755"/>
                    <a:pt x="136127" y="141755"/>
                  </a:cubicBezTo>
                  <a:cubicBezTo>
                    <a:pt x="162197" y="141755"/>
                    <a:pt x="183940" y="155262"/>
                    <a:pt x="193588" y="175969"/>
                  </a:cubicBezTo>
                  <a:lnTo>
                    <a:pt x="254919" y="165846"/>
                  </a:lnTo>
                  <a:cubicBezTo>
                    <a:pt x="237047" y="111385"/>
                    <a:pt x="188777" y="82476"/>
                    <a:pt x="132768" y="82476"/>
                  </a:cubicBezTo>
                  <a:cubicBezTo>
                    <a:pt x="55015" y="82476"/>
                    <a:pt x="0" y="137424"/>
                    <a:pt x="0" y="213594"/>
                  </a:cubicBezTo>
                  <a:cubicBezTo>
                    <a:pt x="0" y="289736"/>
                    <a:pt x="55015" y="344711"/>
                    <a:pt x="132768" y="344711"/>
                  </a:cubicBezTo>
                  <a:close/>
                  <a:moveTo>
                    <a:pt x="412386" y="438691"/>
                  </a:moveTo>
                  <a:lnTo>
                    <a:pt x="474201" y="438691"/>
                  </a:lnTo>
                  <a:lnTo>
                    <a:pt x="474201" y="340840"/>
                  </a:lnTo>
                  <a:cubicBezTo>
                    <a:pt x="552894" y="340840"/>
                    <a:pt x="608447" y="287814"/>
                    <a:pt x="608447" y="213079"/>
                  </a:cubicBezTo>
                  <a:cubicBezTo>
                    <a:pt x="608447" y="138372"/>
                    <a:pt x="552894" y="85860"/>
                    <a:pt x="474201" y="85860"/>
                  </a:cubicBezTo>
                  <a:lnTo>
                    <a:pt x="474201" y="0"/>
                  </a:lnTo>
                  <a:lnTo>
                    <a:pt x="412386" y="0"/>
                  </a:lnTo>
                  <a:lnTo>
                    <a:pt x="412386" y="85806"/>
                  </a:lnTo>
                  <a:cubicBezTo>
                    <a:pt x="334177" y="85806"/>
                    <a:pt x="278651" y="138345"/>
                    <a:pt x="278651" y="213079"/>
                  </a:cubicBezTo>
                  <a:cubicBezTo>
                    <a:pt x="278651" y="287787"/>
                    <a:pt x="334177" y="340840"/>
                    <a:pt x="412386" y="340840"/>
                  </a:cubicBezTo>
                  <a:lnTo>
                    <a:pt x="412386" y="438664"/>
                  </a:lnTo>
                  <a:close/>
                  <a:moveTo>
                    <a:pt x="412386" y="285405"/>
                  </a:moveTo>
                  <a:cubicBezTo>
                    <a:pt x="372797" y="285405"/>
                    <a:pt x="345276" y="256009"/>
                    <a:pt x="345276" y="213106"/>
                  </a:cubicBezTo>
                  <a:cubicBezTo>
                    <a:pt x="345276" y="170691"/>
                    <a:pt x="372797" y="141268"/>
                    <a:pt x="412386" y="141268"/>
                  </a:cubicBezTo>
                  <a:lnTo>
                    <a:pt x="412386" y="285405"/>
                  </a:lnTo>
                  <a:close/>
                  <a:moveTo>
                    <a:pt x="474201" y="285405"/>
                  </a:moveTo>
                  <a:lnTo>
                    <a:pt x="474201" y="141268"/>
                  </a:lnTo>
                  <a:cubicBezTo>
                    <a:pt x="514273" y="141268"/>
                    <a:pt x="541794" y="170691"/>
                    <a:pt x="541794" y="213106"/>
                  </a:cubicBezTo>
                  <a:cubicBezTo>
                    <a:pt x="541794" y="256009"/>
                    <a:pt x="514273" y="285405"/>
                    <a:pt x="474201" y="285405"/>
                  </a:cubicBezTo>
                  <a:close/>
                  <a:moveTo>
                    <a:pt x="905910" y="209723"/>
                  </a:moveTo>
                  <a:cubicBezTo>
                    <a:pt x="905910" y="138372"/>
                    <a:pt x="850841" y="82449"/>
                    <a:pt x="772632" y="82449"/>
                  </a:cubicBezTo>
                  <a:cubicBezTo>
                    <a:pt x="694907" y="82449"/>
                    <a:pt x="639381" y="137397"/>
                    <a:pt x="639381" y="213594"/>
                  </a:cubicBezTo>
                  <a:cubicBezTo>
                    <a:pt x="639381" y="289736"/>
                    <a:pt x="694423" y="344711"/>
                    <a:pt x="771665" y="344711"/>
                  </a:cubicBezTo>
                  <a:cubicBezTo>
                    <a:pt x="825255" y="344711"/>
                    <a:pt x="877422" y="319159"/>
                    <a:pt x="894784" y="270003"/>
                  </a:cubicBezTo>
                  <a:lnTo>
                    <a:pt x="833480" y="259853"/>
                  </a:lnTo>
                  <a:cubicBezTo>
                    <a:pt x="821896" y="276256"/>
                    <a:pt x="801605" y="286867"/>
                    <a:pt x="775535" y="286867"/>
                  </a:cubicBezTo>
                  <a:cubicBezTo>
                    <a:pt x="737371" y="286867"/>
                    <a:pt x="712269" y="264671"/>
                    <a:pt x="706006" y="230457"/>
                  </a:cubicBezTo>
                  <a:lnTo>
                    <a:pt x="904943" y="230457"/>
                  </a:lnTo>
                  <a:cubicBezTo>
                    <a:pt x="905427" y="224664"/>
                    <a:pt x="905910" y="217437"/>
                    <a:pt x="905910" y="209723"/>
                  </a:cubicBezTo>
                  <a:close/>
                  <a:moveTo>
                    <a:pt x="772632" y="136910"/>
                  </a:moveTo>
                  <a:cubicBezTo>
                    <a:pt x="803056" y="136910"/>
                    <a:pt x="826223" y="156697"/>
                    <a:pt x="834931" y="183683"/>
                  </a:cubicBezTo>
                  <a:lnTo>
                    <a:pt x="709393" y="183683"/>
                  </a:lnTo>
                  <a:cubicBezTo>
                    <a:pt x="718531" y="155722"/>
                    <a:pt x="742209" y="136937"/>
                    <a:pt x="772632" y="136937"/>
                  </a:cubicBezTo>
                  <a:close/>
                  <a:moveTo>
                    <a:pt x="946681" y="438691"/>
                  </a:moveTo>
                  <a:lnTo>
                    <a:pt x="1011856" y="438691"/>
                  </a:lnTo>
                  <a:lnTo>
                    <a:pt x="1011856" y="303757"/>
                  </a:lnTo>
                  <a:cubicBezTo>
                    <a:pt x="1035544" y="329813"/>
                    <a:pt x="1068992" y="344676"/>
                    <a:pt x="1104067" y="344738"/>
                  </a:cubicBezTo>
                  <a:cubicBezTo>
                    <a:pt x="1176498" y="344738"/>
                    <a:pt x="1227213" y="289790"/>
                    <a:pt x="1227213" y="213621"/>
                  </a:cubicBezTo>
                  <a:cubicBezTo>
                    <a:pt x="1227213" y="137451"/>
                    <a:pt x="1176498" y="82476"/>
                    <a:pt x="1104067" y="82476"/>
                  </a:cubicBezTo>
                  <a:cubicBezTo>
                    <a:pt x="1058701" y="82476"/>
                    <a:pt x="1025374" y="106567"/>
                    <a:pt x="1008953" y="126841"/>
                  </a:cubicBezTo>
                  <a:lnTo>
                    <a:pt x="997397" y="87321"/>
                  </a:lnTo>
                  <a:lnTo>
                    <a:pt x="946681" y="87321"/>
                  </a:lnTo>
                  <a:lnTo>
                    <a:pt x="946681" y="438718"/>
                  </a:lnTo>
                  <a:close/>
                  <a:moveTo>
                    <a:pt x="1086222" y="286840"/>
                  </a:moveTo>
                  <a:cubicBezTo>
                    <a:pt x="1042279" y="286840"/>
                    <a:pt x="1011856" y="255982"/>
                    <a:pt x="1011856" y="213594"/>
                  </a:cubicBezTo>
                  <a:cubicBezTo>
                    <a:pt x="1011856" y="171151"/>
                    <a:pt x="1042279" y="140321"/>
                    <a:pt x="1086222" y="140321"/>
                  </a:cubicBezTo>
                  <a:cubicBezTo>
                    <a:pt x="1129680" y="140321"/>
                    <a:pt x="1159137" y="171178"/>
                    <a:pt x="1159137" y="213594"/>
                  </a:cubicBezTo>
                  <a:cubicBezTo>
                    <a:pt x="1159137" y="256009"/>
                    <a:pt x="1129680" y="286867"/>
                    <a:pt x="1086222" y="286867"/>
                  </a:cubicBezTo>
                  <a:close/>
                  <a:moveTo>
                    <a:pt x="1443162" y="87294"/>
                  </a:moveTo>
                  <a:lnTo>
                    <a:pt x="1382826" y="255035"/>
                  </a:lnTo>
                  <a:lnTo>
                    <a:pt x="1374118" y="255035"/>
                  </a:lnTo>
                  <a:lnTo>
                    <a:pt x="1306041" y="87294"/>
                  </a:lnTo>
                  <a:lnTo>
                    <a:pt x="1236513" y="87294"/>
                  </a:lnTo>
                  <a:lnTo>
                    <a:pt x="1348532" y="352425"/>
                  </a:lnTo>
                  <a:cubicBezTo>
                    <a:pt x="1340818" y="372672"/>
                    <a:pt x="1333078" y="379412"/>
                    <a:pt x="1315206" y="379412"/>
                  </a:cubicBezTo>
                  <a:lnTo>
                    <a:pt x="1265485" y="379412"/>
                  </a:lnTo>
                  <a:lnTo>
                    <a:pt x="1270806" y="438691"/>
                  </a:lnTo>
                  <a:lnTo>
                    <a:pt x="1310395" y="438691"/>
                  </a:lnTo>
                  <a:cubicBezTo>
                    <a:pt x="1361567" y="438691"/>
                    <a:pt x="1388120" y="415575"/>
                    <a:pt x="1407417" y="363496"/>
                  </a:cubicBezTo>
                  <a:lnTo>
                    <a:pt x="1508847" y="87294"/>
                  </a:lnTo>
                  <a:lnTo>
                    <a:pt x="1443162" y="87294"/>
                  </a:lnTo>
                  <a:close/>
                  <a:moveTo>
                    <a:pt x="1546931" y="339893"/>
                  </a:moveTo>
                  <a:lnTo>
                    <a:pt x="1608746" y="339893"/>
                  </a:lnTo>
                  <a:lnTo>
                    <a:pt x="1608746" y="165385"/>
                  </a:lnTo>
                  <a:lnTo>
                    <a:pt x="1617426" y="165385"/>
                  </a:lnTo>
                  <a:lnTo>
                    <a:pt x="1676339" y="339893"/>
                  </a:lnTo>
                  <a:lnTo>
                    <a:pt x="1726059" y="339893"/>
                  </a:lnTo>
                  <a:lnTo>
                    <a:pt x="1788358" y="165385"/>
                  </a:lnTo>
                  <a:lnTo>
                    <a:pt x="1796555" y="165385"/>
                  </a:lnTo>
                  <a:lnTo>
                    <a:pt x="1796555" y="339893"/>
                  </a:lnTo>
                  <a:lnTo>
                    <a:pt x="1858370" y="339893"/>
                  </a:lnTo>
                  <a:lnTo>
                    <a:pt x="1858370" y="87294"/>
                  </a:lnTo>
                  <a:lnTo>
                    <a:pt x="1762288" y="87294"/>
                  </a:lnTo>
                  <a:lnTo>
                    <a:pt x="1707246" y="244424"/>
                  </a:lnTo>
                  <a:lnTo>
                    <a:pt x="1698538" y="244424"/>
                  </a:lnTo>
                  <a:lnTo>
                    <a:pt x="1645431" y="87294"/>
                  </a:lnTo>
                  <a:lnTo>
                    <a:pt x="1546931" y="87294"/>
                  </a:lnTo>
                  <a:lnTo>
                    <a:pt x="1546931" y="33989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>
                <a:buSzPts val="1100"/>
              </a:pPr>
              <a:endParaRPr sz="1300">
                <a:latin typeface="Play"/>
                <a:ea typeface="Play"/>
                <a:cs typeface="Play"/>
                <a:sym typeface="Play"/>
              </a:endParaRPr>
            </a:p>
          </p:txBody>
        </p:sp>
        <p:pic>
          <p:nvPicPr>
            <p:cNvPr id="20" name="Google Shape;595;p61"/>
            <p:cNvPicPr preferRelativeResize="0"/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651195" y="592289"/>
              <a:ext cx="709822" cy="7098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/>
          <a:srcRect l="47137" t="12796" r="33670" b="31046"/>
          <a:stretch>
            <a:fillRect/>
          </a:stretch>
        </p:blipFill>
        <p:spPr bwMode="auto">
          <a:xfrm>
            <a:off x="452398" y="1357298"/>
            <a:ext cx="2699344" cy="4442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/>
          <a:srcRect l="38778" t="20705" r="34054" b="48110"/>
          <a:stretch>
            <a:fillRect/>
          </a:stretch>
        </p:blipFill>
        <p:spPr>
          <a:xfrm>
            <a:off x="6167438" y="1357298"/>
            <a:ext cx="1618600" cy="1161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309918" y="1357298"/>
            <a:ext cx="2710892" cy="44426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Сценарии использования:</a:t>
            </a:r>
            <a:endParaRPr lang="ru-RU" sz="1400" dirty="0" smtClean="0"/>
          </a:p>
          <a:p>
            <a:pPr algn="ctr"/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/>
              <a:t>Викторины</a:t>
            </a:r>
            <a:endParaRPr lang="ru-RU" sz="1400" dirty="0" smtClean="0"/>
          </a:p>
          <a:p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/>
              <a:t>Опросы</a:t>
            </a:r>
            <a:endParaRPr lang="ru-RU" sz="1400" dirty="0" smtClean="0"/>
          </a:p>
          <a:p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/>
              <a:t>Творческие задания</a:t>
            </a: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err="1" smtClean="0"/>
              <a:t>Квесты</a:t>
            </a: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/>
              <a:t>Проектная деятельность</a:t>
            </a: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/>
              <a:t>Анонс мероприятий</a:t>
            </a: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/>
              <a:t>Отчет о проведённых мероприятиях</a:t>
            </a:r>
            <a:endParaRPr lang="ru-RU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/>
          <a:srcRect l="38778" t="25430" r="22832" b="29211"/>
          <a:stretch>
            <a:fillRect/>
          </a:stretch>
        </p:blipFill>
        <p:spPr>
          <a:xfrm>
            <a:off x="7881950" y="1357298"/>
            <a:ext cx="1536819" cy="11348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/>
          <a:srcRect l="39124" t="27320" r="35346" b="33935"/>
          <a:stretch>
            <a:fillRect/>
          </a:stretch>
        </p:blipFill>
        <p:spPr>
          <a:xfrm>
            <a:off x="6167438" y="2714620"/>
            <a:ext cx="3215067" cy="3049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/>
          <a:srcRect l="38778" t="27320" r="8066" b="30155"/>
          <a:stretch>
            <a:fillRect/>
          </a:stretch>
        </p:blipFill>
        <p:spPr>
          <a:xfrm>
            <a:off x="9525024" y="1357298"/>
            <a:ext cx="2269763" cy="11348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/>
          <a:srcRect l="38188" t="14091" r="34053" b="28265"/>
          <a:stretch>
            <a:fillRect/>
          </a:stretch>
        </p:blipFill>
        <p:spPr>
          <a:xfrm>
            <a:off x="9525024" y="2714620"/>
            <a:ext cx="2294222" cy="3049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2"/>
          <p:cNvSpPr txBox="1">
            <a:spLocks noGrp="1"/>
          </p:cNvSpPr>
          <p:nvPr>
            <p:ph type="ctrTitle"/>
          </p:nvPr>
        </p:nvSpPr>
        <p:spPr>
          <a:xfrm>
            <a:off x="983432" y="285650"/>
            <a:ext cx="10194693" cy="1937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Обучающий тренинг </a:t>
            </a:r>
            <a:r>
              <a:rPr lang="ru-RU" sz="2000" dirty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для родителей:</a:t>
            </a:r>
            <a:br>
              <a:rPr lang="ru-RU" sz="2000" dirty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r>
              <a:rPr lang="ru-RU" sz="2000" dirty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"Начнём с себя или как воспитывать детей поколения W"- новый формат родительских собраний</a:t>
            </a:r>
            <a:endParaRPr lang="ru-RU" sz="2000" dirty="0">
              <a:solidFill>
                <a:schemeClr val="bg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59" name="Google Shape;459;p52"/>
          <p:cNvSpPr txBox="1"/>
          <p:nvPr/>
        </p:nvSpPr>
        <p:spPr>
          <a:xfrm>
            <a:off x="4024827" y="2107279"/>
            <a:ext cx="5308359" cy="45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940"/>
              </a:spcAft>
              <a:buClr>
                <a:schemeClr val="accent1"/>
              </a:buClr>
              <a:buSzPts val="1400"/>
            </a:pPr>
          </a:p>
        </p:txBody>
      </p:sp>
      <p:sp>
        <p:nvSpPr>
          <p:cNvPr id="28" name="Google Shape;701;p69"/>
          <p:cNvSpPr txBox="1"/>
          <p:nvPr/>
        </p:nvSpPr>
        <p:spPr>
          <a:xfrm>
            <a:off x="2496000" y="6039000"/>
            <a:ext cx="10164400" cy="382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 panose="020B0604020202020204"/>
              <a:buNone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Яркий учебный год со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" name="Google Shape;593;p61"/>
          <p:cNvGrpSpPr/>
          <p:nvPr/>
        </p:nvGrpSpPr>
        <p:grpSpPr>
          <a:xfrm>
            <a:off x="6433079" y="6016892"/>
            <a:ext cx="3132950" cy="557329"/>
            <a:chOff x="651195" y="592289"/>
            <a:chExt cx="3355898" cy="709822"/>
          </a:xfrm>
        </p:grpSpPr>
        <p:sp>
          <p:nvSpPr>
            <p:cNvPr id="18" name="Google Shape;594;p61"/>
            <p:cNvSpPr/>
            <p:nvPr/>
          </p:nvSpPr>
          <p:spPr>
            <a:xfrm>
              <a:off x="1512231" y="646441"/>
              <a:ext cx="2494862" cy="588979"/>
            </a:xfrm>
            <a:custGeom>
              <a:avLst/>
              <a:gdLst/>
              <a:ahLst/>
              <a:cxnLst/>
              <a:rect l="l" t="t" r="r" b="b"/>
              <a:pathLst>
                <a:path w="1858370" h="438718" extrusionOk="0">
                  <a:moveTo>
                    <a:pt x="132768" y="344711"/>
                  </a:moveTo>
                  <a:cubicBezTo>
                    <a:pt x="186842" y="344711"/>
                    <a:pt x="238014" y="316750"/>
                    <a:pt x="256854" y="261802"/>
                  </a:cubicBezTo>
                  <a:lnTo>
                    <a:pt x="195523" y="251678"/>
                  </a:lnTo>
                  <a:cubicBezTo>
                    <a:pt x="184423" y="271898"/>
                    <a:pt x="162708" y="285405"/>
                    <a:pt x="136127" y="285405"/>
                  </a:cubicBezTo>
                  <a:cubicBezTo>
                    <a:pt x="96539" y="285405"/>
                    <a:pt x="68050" y="255522"/>
                    <a:pt x="68050" y="213594"/>
                  </a:cubicBezTo>
                  <a:cubicBezTo>
                    <a:pt x="68050" y="171638"/>
                    <a:pt x="96539" y="141755"/>
                    <a:pt x="136127" y="141755"/>
                  </a:cubicBezTo>
                  <a:cubicBezTo>
                    <a:pt x="162197" y="141755"/>
                    <a:pt x="183940" y="155262"/>
                    <a:pt x="193588" y="175969"/>
                  </a:cubicBezTo>
                  <a:lnTo>
                    <a:pt x="254919" y="165846"/>
                  </a:lnTo>
                  <a:cubicBezTo>
                    <a:pt x="237047" y="111385"/>
                    <a:pt x="188777" y="82476"/>
                    <a:pt x="132768" y="82476"/>
                  </a:cubicBezTo>
                  <a:cubicBezTo>
                    <a:pt x="55015" y="82476"/>
                    <a:pt x="0" y="137424"/>
                    <a:pt x="0" y="213594"/>
                  </a:cubicBezTo>
                  <a:cubicBezTo>
                    <a:pt x="0" y="289736"/>
                    <a:pt x="55015" y="344711"/>
                    <a:pt x="132768" y="344711"/>
                  </a:cubicBezTo>
                  <a:close/>
                  <a:moveTo>
                    <a:pt x="412386" y="438691"/>
                  </a:moveTo>
                  <a:lnTo>
                    <a:pt x="474201" y="438691"/>
                  </a:lnTo>
                  <a:lnTo>
                    <a:pt x="474201" y="340840"/>
                  </a:lnTo>
                  <a:cubicBezTo>
                    <a:pt x="552894" y="340840"/>
                    <a:pt x="608447" y="287814"/>
                    <a:pt x="608447" y="213079"/>
                  </a:cubicBezTo>
                  <a:cubicBezTo>
                    <a:pt x="608447" y="138372"/>
                    <a:pt x="552894" y="85860"/>
                    <a:pt x="474201" y="85860"/>
                  </a:cubicBezTo>
                  <a:lnTo>
                    <a:pt x="474201" y="0"/>
                  </a:lnTo>
                  <a:lnTo>
                    <a:pt x="412386" y="0"/>
                  </a:lnTo>
                  <a:lnTo>
                    <a:pt x="412386" y="85806"/>
                  </a:lnTo>
                  <a:cubicBezTo>
                    <a:pt x="334177" y="85806"/>
                    <a:pt x="278651" y="138345"/>
                    <a:pt x="278651" y="213079"/>
                  </a:cubicBezTo>
                  <a:cubicBezTo>
                    <a:pt x="278651" y="287787"/>
                    <a:pt x="334177" y="340840"/>
                    <a:pt x="412386" y="340840"/>
                  </a:cubicBezTo>
                  <a:lnTo>
                    <a:pt x="412386" y="438664"/>
                  </a:lnTo>
                  <a:close/>
                  <a:moveTo>
                    <a:pt x="412386" y="285405"/>
                  </a:moveTo>
                  <a:cubicBezTo>
                    <a:pt x="372797" y="285405"/>
                    <a:pt x="345276" y="256009"/>
                    <a:pt x="345276" y="213106"/>
                  </a:cubicBezTo>
                  <a:cubicBezTo>
                    <a:pt x="345276" y="170691"/>
                    <a:pt x="372797" y="141268"/>
                    <a:pt x="412386" y="141268"/>
                  </a:cubicBezTo>
                  <a:lnTo>
                    <a:pt x="412386" y="285405"/>
                  </a:lnTo>
                  <a:close/>
                  <a:moveTo>
                    <a:pt x="474201" y="285405"/>
                  </a:moveTo>
                  <a:lnTo>
                    <a:pt x="474201" y="141268"/>
                  </a:lnTo>
                  <a:cubicBezTo>
                    <a:pt x="514273" y="141268"/>
                    <a:pt x="541794" y="170691"/>
                    <a:pt x="541794" y="213106"/>
                  </a:cubicBezTo>
                  <a:cubicBezTo>
                    <a:pt x="541794" y="256009"/>
                    <a:pt x="514273" y="285405"/>
                    <a:pt x="474201" y="285405"/>
                  </a:cubicBezTo>
                  <a:close/>
                  <a:moveTo>
                    <a:pt x="905910" y="209723"/>
                  </a:moveTo>
                  <a:cubicBezTo>
                    <a:pt x="905910" y="138372"/>
                    <a:pt x="850841" y="82449"/>
                    <a:pt x="772632" y="82449"/>
                  </a:cubicBezTo>
                  <a:cubicBezTo>
                    <a:pt x="694907" y="82449"/>
                    <a:pt x="639381" y="137397"/>
                    <a:pt x="639381" y="213594"/>
                  </a:cubicBezTo>
                  <a:cubicBezTo>
                    <a:pt x="639381" y="289736"/>
                    <a:pt x="694423" y="344711"/>
                    <a:pt x="771665" y="344711"/>
                  </a:cubicBezTo>
                  <a:cubicBezTo>
                    <a:pt x="825255" y="344711"/>
                    <a:pt x="877422" y="319159"/>
                    <a:pt x="894784" y="270003"/>
                  </a:cubicBezTo>
                  <a:lnTo>
                    <a:pt x="833480" y="259853"/>
                  </a:lnTo>
                  <a:cubicBezTo>
                    <a:pt x="821896" y="276256"/>
                    <a:pt x="801605" y="286867"/>
                    <a:pt x="775535" y="286867"/>
                  </a:cubicBezTo>
                  <a:cubicBezTo>
                    <a:pt x="737371" y="286867"/>
                    <a:pt x="712269" y="264671"/>
                    <a:pt x="706006" y="230457"/>
                  </a:cubicBezTo>
                  <a:lnTo>
                    <a:pt x="904943" y="230457"/>
                  </a:lnTo>
                  <a:cubicBezTo>
                    <a:pt x="905427" y="224664"/>
                    <a:pt x="905910" y="217437"/>
                    <a:pt x="905910" y="209723"/>
                  </a:cubicBezTo>
                  <a:close/>
                  <a:moveTo>
                    <a:pt x="772632" y="136910"/>
                  </a:moveTo>
                  <a:cubicBezTo>
                    <a:pt x="803056" y="136910"/>
                    <a:pt x="826223" y="156697"/>
                    <a:pt x="834931" y="183683"/>
                  </a:cubicBezTo>
                  <a:lnTo>
                    <a:pt x="709393" y="183683"/>
                  </a:lnTo>
                  <a:cubicBezTo>
                    <a:pt x="718531" y="155722"/>
                    <a:pt x="742209" y="136937"/>
                    <a:pt x="772632" y="136937"/>
                  </a:cubicBezTo>
                  <a:close/>
                  <a:moveTo>
                    <a:pt x="946681" y="438691"/>
                  </a:moveTo>
                  <a:lnTo>
                    <a:pt x="1011856" y="438691"/>
                  </a:lnTo>
                  <a:lnTo>
                    <a:pt x="1011856" y="303757"/>
                  </a:lnTo>
                  <a:cubicBezTo>
                    <a:pt x="1035544" y="329813"/>
                    <a:pt x="1068992" y="344676"/>
                    <a:pt x="1104067" y="344738"/>
                  </a:cubicBezTo>
                  <a:cubicBezTo>
                    <a:pt x="1176498" y="344738"/>
                    <a:pt x="1227213" y="289790"/>
                    <a:pt x="1227213" y="213621"/>
                  </a:cubicBezTo>
                  <a:cubicBezTo>
                    <a:pt x="1227213" y="137451"/>
                    <a:pt x="1176498" y="82476"/>
                    <a:pt x="1104067" y="82476"/>
                  </a:cubicBezTo>
                  <a:cubicBezTo>
                    <a:pt x="1058701" y="82476"/>
                    <a:pt x="1025374" y="106567"/>
                    <a:pt x="1008953" y="126841"/>
                  </a:cubicBezTo>
                  <a:lnTo>
                    <a:pt x="997397" y="87321"/>
                  </a:lnTo>
                  <a:lnTo>
                    <a:pt x="946681" y="87321"/>
                  </a:lnTo>
                  <a:lnTo>
                    <a:pt x="946681" y="438718"/>
                  </a:lnTo>
                  <a:close/>
                  <a:moveTo>
                    <a:pt x="1086222" y="286840"/>
                  </a:moveTo>
                  <a:cubicBezTo>
                    <a:pt x="1042279" y="286840"/>
                    <a:pt x="1011856" y="255982"/>
                    <a:pt x="1011856" y="213594"/>
                  </a:cubicBezTo>
                  <a:cubicBezTo>
                    <a:pt x="1011856" y="171151"/>
                    <a:pt x="1042279" y="140321"/>
                    <a:pt x="1086222" y="140321"/>
                  </a:cubicBezTo>
                  <a:cubicBezTo>
                    <a:pt x="1129680" y="140321"/>
                    <a:pt x="1159137" y="171178"/>
                    <a:pt x="1159137" y="213594"/>
                  </a:cubicBezTo>
                  <a:cubicBezTo>
                    <a:pt x="1159137" y="256009"/>
                    <a:pt x="1129680" y="286867"/>
                    <a:pt x="1086222" y="286867"/>
                  </a:cubicBezTo>
                  <a:close/>
                  <a:moveTo>
                    <a:pt x="1443162" y="87294"/>
                  </a:moveTo>
                  <a:lnTo>
                    <a:pt x="1382826" y="255035"/>
                  </a:lnTo>
                  <a:lnTo>
                    <a:pt x="1374118" y="255035"/>
                  </a:lnTo>
                  <a:lnTo>
                    <a:pt x="1306041" y="87294"/>
                  </a:lnTo>
                  <a:lnTo>
                    <a:pt x="1236513" y="87294"/>
                  </a:lnTo>
                  <a:lnTo>
                    <a:pt x="1348532" y="352425"/>
                  </a:lnTo>
                  <a:cubicBezTo>
                    <a:pt x="1340818" y="372672"/>
                    <a:pt x="1333078" y="379412"/>
                    <a:pt x="1315206" y="379412"/>
                  </a:cubicBezTo>
                  <a:lnTo>
                    <a:pt x="1265485" y="379412"/>
                  </a:lnTo>
                  <a:lnTo>
                    <a:pt x="1270806" y="438691"/>
                  </a:lnTo>
                  <a:lnTo>
                    <a:pt x="1310395" y="438691"/>
                  </a:lnTo>
                  <a:cubicBezTo>
                    <a:pt x="1361567" y="438691"/>
                    <a:pt x="1388120" y="415575"/>
                    <a:pt x="1407417" y="363496"/>
                  </a:cubicBezTo>
                  <a:lnTo>
                    <a:pt x="1508847" y="87294"/>
                  </a:lnTo>
                  <a:lnTo>
                    <a:pt x="1443162" y="87294"/>
                  </a:lnTo>
                  <a:close/>
                  <a:moveTo>
                    <a:pt x="1546931" y="339893"/>
                  </a:moveTo>
                  <a:lnTo>
                    <a:pt x="1608746" y="339893"/>
                  </a:lnTo>
                  <a:lnTo>
                    <a:pt x="1608746" y="165385"/>
                  </a:lnTo>
                  <a:lnTo>
                    <a:pt x="1617426" y="165385"/>
                  </a:lnTo>
                  <a:lnTo>
                    <a:pt x="1676339" y="339893"/>
                  </a:lnTo>
                  <a:lnTo>
                    <a:pt x="1726059" y="339893"/>
                  </a:lnTo>
                  <a:lnTo>
                    <a:pt x="1788358" y="165385"/>
                  </a:lnTo>
                  <a:lnTo>
                    <a:pt x="1796555" y="165385"/>
                  </a:lnTo>
                  <a:lnTo>
                    <a:pt x="1796555" y="339893"/>
                  </a:lnTo>
                  <a:lnTo>
                    <a:pt x="1858370" y="339893"/>
                  </a:lnTo>
                  <a:lnTo>
                    <a:pt x="1858370" y="87294"/>
                  </a:lnTo>
                  <a:lnTo>
                    <a:pt x="1762288" y="87294"/>
                  </a:lnTo>
                  <a:lnTo>
                    <a:pt x="1707246" y="244424"/>
                  </a:lnTo>
                  <a:lnTo>
                    <a:pt x="1698538" y="244424"/>
                  </a:lnTo>
                  <a:lnTo>
                    <a:pt x="1645431" y="87294"/>
                  </a:lnTo>
                  <a:lnTo>
                    <a:pt x="1546931" y="87294"/>
                  </a:lnTo>
                  <a:lnTo>
                    <a:pt x="1546931" y="33989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>
                <a:buSzPts val="1100"/>
              </a:pPr>
              <a:endParaRPr sz="1300">
                <a:latin typeface="Play"/>
                <a:ea typeface="Play"/>
                <a:cs typeface="Play"/>
                <a:sym typeface="Play"/>
              </a:endParaRPr>
            </a:p>
          </p:txBody>
        </p:sp>
        <p:pic>
          <p:nvPicPr>
            <p:cNvPr id="20" name="Google Shape;595;p61"/>
            <p:cNvPicPr preferRelativeResize="0"/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651195" y="592289"/>
              <a:ext cx="709822" cy="7098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2" cstate="print"/>
          <a:srcRect l="69275" t="59195" r="25068" b="28386"/>
          <a:stretch>
            <a:fillRect/>
          </a:stretch>
        </p:blipFill>
        <p:spPr bwMode="auto">
          <a:xfrm>
            <a:off x="7381884" y="1357298"/>
            <a:ext cx="1071569" cy="111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2" cstate="print"/>
          <a:srcRect l="69275" t="71459" r="24247" b="15914"/>
          <a:stretch>
            <a:fillRect/>
          </a:stretch>
        </p:blipFill>
        <p:spPr bwMode="auto">
          <a:xfrm>
            <a:off x="8739206" y="1357298"/>
            <a:ext cx="1132738" cy="111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2" cstate="print"/>
          <a:srcRect l="75193" t="59195" r="19223" b="28386"/>
          <a:stretch>
            <a:fillRect/>
          </a:stretch>
        </p:blipFill>
        <p:spPr bwMode="auto">
          <a:xfrm>
            <a:off x="8096264" y="2571744"/>
            <a:ext cx="1071569" cy="1142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2" cstate="print"/>
          <a:srcRect l="80833" t="59195" r="13301" b="28386"/>
          <a:stretch>
            <a:fillRect/>
          </a:stretch>
        </p:blipFill>
        <p:spPr bwMode="auto">
          <a:xfrm>
            <a:off x="9453586" y="2571744"/>
            <a:ext cx="1086928" cy="1157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452399" y="1316686"/>
            <a:ext cx="6786610" cy="239806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Цель: Повышение компетентности родителей в вопросах </a:t>
            </a:r>
            <a:r>
              <a:rPr lang="ru-RU" sz="1400" dirty="0" err="1" smtClean="0"/>
              <a:t>цифровизации</a:t>
            </a:r>
            <a:r>
              <a:rPr lang="ru-RU" sz="1400" dirty="0" smtClean="0"/>
              <a:t> образования</a:t>
            </a:r>
            <a:endParaRPr lang="ru-RU" sz="1400" dirty="0" smtClean="0"/>
          </a:p>
          <a:p>
            <a:endParaRPr lang="ru-RU" sz="1400" dirty="0" smtClean="0"/>
          </a:p>
          <a:p>
            <a:pPr algn="ctr"/>
            <a:r>
              <a:rPr lang="ru-RU" sz="1400" dirty="0" smtClean="0"/>
              <a:t>В </a:t>
            </a:r>
            <a:r>
              <a:rPr lang="ru-RU" sz="1400" dirty="0"/>
              <a:t>ходе встречи </a:t>
            </a:r>
            <a:r>
              <a:rPr lang="ru-RU" sz="1400" dirty="0" smtClean="0"/>
              <a:t>родители-участники </a:t>
            </a:r>
            <a:r>
              <a:rPr lang="ru-RU" sz="1400" dirty="0"/>
              <a:t>тренинга</a:t>
            </a:r>
            <a:r>
              <a:rPr lang="ru-RU" sz="1400" dirty="0" smtClean="0"/>
              <a:t>:</a:t>
            </a:r>
            <a:endParaRPr lang="ru-RU" sz="1400" dirty="0"/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/>
              <a:t>  Познакомились </a:t>
            </a:r>
            <a:r>
              <a:rPr lang="ru-RU" sz="1400" dirty="0"/>
              <a:t>с российскими цифровыми сервисами в системе образования</a:t>
            </a:r>
            <a:endParaRPr lang="ru-RU" sz="1400" dirty="0"/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/>
              <a:t>  Рассмотрели </a:t>
            </a:r>
            <a:r>
              <a:rPr lang="ru-RU" sz="1400" dirty="0"/>
              <a:t>плюсы и возможности платформы </a:t>
            </a:r>
            <a:r>
              <a:rPr lang="ru-RU" sz="1400" dirty="0" err="1"/>
              <a:t>Сферум</a:t>
            </a:r>
            <a:endParaRPr lang="ru-RU" sz="1400" dirty="0"/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/>
              <a:t>  Апробировали </a:t>
            </a:r>
            <a:r>
              <a:rPr lang="ru-RU" sz="1400" dirty="0"/>
              <a:t>новые инструменты и сервисы </a:t>
            </a:r>
            <a:r>
              <a:rPr lang="ru-RU" sz="1400" dirty="0" err="1"/>
              <a:t>Сферум</a:t>
            </a:r>
            <a:endParaRPr lang="ru-RU" sz="1400" dirty="0"/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/>
              <a:t>  Научились </a:t>
            </a:r>
            <a:r>
              <a:rPr lang="ru-RU" sz="1400" dirty="0"/>
              <a:t>использовать QR-коды для мобильности</a:t>
            </a:r>
            <a:endParaRPr lang="ru-RU" sz="1400" dirty="0"/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/>
              <a:t>  Получили </a:t>
            </a:r>
            <a:r>
              <a:rPr lang="ru-RU" sz="1400" dirty="0"/>
              <a:t>практический опыт и позитивный настрой</a:t>
            </a:r>
            <a:endParaRPr lang="ru-RU" sz="1400" dirty="0"/>
          </a:p>
          <a:p>
            <a:pPr>
              <a:buFont typeface="Courier New" panose="02070309020205020404" pitchFamily="49" charset="0"/>
              <a:buChar char="o"/>
            </a:pPr>
            <a:r>
              <a:rPr lang="ru-RU" sz="1400" dirty="0" smtClean="0"/>
              <a:t>  Совместно </a:t>
            </a:r>
            <a:r>
              <a:rPr lang="ru-RU" sz="1400" dirty="0"/>
              <a:t>выстроили план </a:t>
            </a:r>
            <a:r>
              <a:rPr lang="ru-RU" sz="1400" dirty="0" smtClean="0"/>
              <a:t>взаимодействия </a:t>
            </a:r>
            <a:r>
              <a:rPr lang="ru-RU" sz="1400" dirty="0"/>
              <a:t>на новый учебный год!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2398" y="3929066"/>
            <a:ext cx="3434410" cy="19264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rcRect t="4482"/>
          <a:stretch>
            <a:fillRect/>
          </a:stretch>
        </p:blipFill>
        <p:spPr>
          <a:xfrm>
            <a:off x="4238612" y="3929066"/>
            <a:ext cx="3588487" cy="1923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/>
          <a:srcRect l="13972" t="17870" r="16312" b="16926"/>
          <a:stretch>
            <a:fillRect/>
          </a:stretch>
        </p:blipFill>
        <p:spPr>
          <a:xfrm>
            <a:off x="8096264" y="3929066"/>
            <a:ext cx="3333825" cy="1948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/>
          <a:srcRect l="-13904" r="-7866" b="7315"/>
          <a:stretch>
            <a:fillRect/>
          </a:stretch>
        </p:blipFill>
        <p:spPr>
          <a:xfrm>
            <a:off x="9882214" y="1357298"/>
            <a:ext cx="1363935" cy="10928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52"/>
          <p:cNvSpPr txBox="1"/>
          <p:nvPr/>
        </p:nvSpPr>
        <p:spPr>
          <a:xfrm>
            <a:off x="560551" y="1827311"/>
            <a:ext cx="8128000" cy="6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chemeClr val="accent1"/>
              </a:buClr>
              <a:buSzPts val="1400"/>
            </a:pPr>
            <a:endParaRPr b="1"/>
          </a:p>
        </p:txBody>
      </p:sp>
      <p:sp>
        <p:nvSpPr>
          <p:cNvPr id="459" name="Google Shape;459;p52"/>
          <p:cNvSpPr txBox="1"/>
          <p:nvPr/>
        </p:nvSpPr>
        <p:spPr>
          <a:xfrm>
            <a:off x="4024827" y="2107279"/>
            <a:ext cx="5308359" cy="45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940"/>
              </a:spcAft>
              <a:buClr>
                <a:schemeClr val="accent1"/>
              </a:buClr>
              <a:buSzPts val="1400"/>
            </a:pPr>
          </a:p>
        </p:txBody>
      </p:sp>
      <p:sp>
        <p:nvSpPr>
          <p:cNvPr id="19" name="Google Shape;454;p52"/>
          <p:cNvSpPr txBox="1"/>
          <p:nvPr/>
        </p:nvSpPr>
        <p:spPr>
          <a:xfrm>
            <a:off x="1047802" y="286103"/>
            <a:ext cx="10194693" cy="551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 panose="020B0604020202020204"/>
              <a:buNone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Активности </a:t>
            </a:r>
            <a:r>
              <a:rPr kumimoji="0" lang="ru-RU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Сферума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6869" name="Picture 5" descr="Конкурс «Мой Сферум» стартовал в регионе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310050" y="1071546"/>
            <a:ext cx="3857652" cy="24634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873" name="Picture 9" descr="Педагоги смогут посоревноваться в креативности в новом конкурсе #ПроСферу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836" y="992462"/>
            <a:ext cx="3565526" cy="19736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Google Shape;701;p69"/>
          <p:cNvSpPr txBox="1"/>
          <p:nvPr/>
        </p:nvSpPr>
        <p:spPr>
          <a:xfrm>
            <a:off x="2856000" y="6084000"/>
            <a:ext cx="4655991" cy="461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 panose="020B0604020202020204"/>
              <a:buNone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Яркий учебный год со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" name="Google Shape;593;p61"/>
          <p:cNvGrpSpPr/>
          <p:nvPr/>
        </p:nvGrpSpPr>
        <p:grpSpPr>
          <a:xfrm>
            <a:off x="6718300" y="6051550"/>
            <a:ext cx="3132950" cy="557329"/>
            <a:chOff x="651195" y="592289"/>
            <a:chExt cx="3355898" cy="709822"/>
          </a:xfrm>
        </p:grpSpPr>
        <p:sp>
          <p:nvSpPr>
            <p:cNvPr id="18" name="Google Shape;594;p61"/>
            <p:cNvSpPr/>
            <p:nvPr/>
          </p:nvSpPr>
          <p:spPr>
            <a:xfrm>
              <a:off x="1512231" y="646441"/>
              <a:ext cx="2494862" cy="588979"/>
            </a:xfrm>
            <a:custGeom>
              <a:avLst/>
              <a:gdLst/>
              <a:ahLst/>
              <a:cxnLst/>
              <a:rect l="l" t="t" r="r" b="b"/>
              <a:pathLst>
                <a:path w="1858370" h="438718" extrusionOk="0">
                  <a:moveTo>
                    <a:pt x="132768" y="344711"/>
                  </a:moveTo>
                  <a:cubicBezTo>
                    <a:pt x="186842" y="344711"/>
                    <a:pt x="238014" y="316750"/>
                    <a:pt x="256854" y="261802"/>
                  </a:cubicBezTo>
                  <a:lnTo>
                    <a:pt x="195523" y="251678"/>
                  </a:lnTo>
                  <a:cubicBezTo>
                    <a:pt x="184423" y="271898"/>
                    <a:pt x="162708" y="285405"/>
                    <a:pt x="136127" y="285405"/>
                  </a:cubicBezTo>
                  <a:cubicBezTo>
                    <a:pt x="96539" y="285405"/>
                    <a:pt x="68050" y="255522"/>
                    <a:pt x="68050" y="213594"/>
                  </a:cubicBezTo>
                  <a:cubicBezTo>
                    <a:pt x="68050" y="171638"/>
                    <a:pt x="96539" y="141755"/>
                    <a:pt x="136127" y="141755"/>
                  </a:cubicBezTo>
                  <a:cubicBezTo>
                    <a:pt x="162197" y="141755"/>
                    <a:pt x="183940" y="155262"/>
                    <a:pt x="193588" y="175969"/>
                  </a:cubicBezTo>
                  <a:lnTo>
                    <a:pt x="254919" y="165846"/>
                  </a:lnTo>
                  <a:cubicBezTo>
                    <a:pt x="237047" y="111385"/>
                    <a:pt x="188777" y="82476"/>
                    <a:pt x="132768" y="82476"/>
                  </a:cubicBezTo>
                  <a:cubicBezTo>
                    <a:pt x="55015" y="82476"/>
                    <a:pt x="0" y="137424"/>
                    <a:pt x="0" y="213594"/>
                  </a:cubicBezTo>
                  <a:cubicBezTo>
                    <a:pt x="0" y="289736"/>
                    <a:pt x="55015" y="344711"/>
                    <a:pt x="132768" y="344711"/>
                  </a:cubicBezTo>
                  <a:close/>
                  <a:moveTo>
                    <a:pt x="412386" y="438691"/>
                  </a:moveTo>
                  <a:lnTo>
                    <a:pt x="474201" y="438691"/>
                  </a:lnTo>
                  <a:lnTo>
                    <a:pt x="474201" y="340840"/>
                  </a:lnTo>
                  <a:cubicBezTo>
                    <a:pt x="552894" y="340840"/>
                    <a:pt x="608447" y="287814"/>
                    <a:pt x="608447" y="213079"/>
                  </a:cubicBezTo>
                  <a:cubicBezTo>
                    <a:pt x="608447" y="138372"/>
                    <a:pt x="552894" y="85860"/>
                    <a:pt x="474201" y="85860"/>
                  </a:cubicBezTo>
                  <a:lnTo>
                    <a:pt x="474201" y="0"/>
                  </a:lnTo>
                  <a:lnTo>
                    <a:pt x="412386" y="0"/>
                  </a:lnTo>
                  <a:lnTo>
                    <a:pt x="412386" y="85806"/>
                  </a:lnTo>
                  <a:cubicBezTo>
                    <a:pt x="334177" y="85806"/>
                    <a:pt x="278651" y="138345"/>
                    <a:pt x="278651" y="213079"/>
                  </a:cubicBezTo>
                  <a:cubicBezTo>
                    <a:pt x="278651" y="287787"/>
                    <a:pt x="334177" y="340840"/>
                    <a:pt x="412386" y="340840"/>
                  </a:cubicBezTo>
                  <a:lnTo>
                    <a:pt x="412386" y="438664"/>
                  </a:lnTo>
                  <a:close/>
                  <a:moveTo>
                    <a:pt x="412386" y="285405"/>
                  </a:moveTo>
                  <a:cubicBezTo>
                    <a:pt x="372797" y="285405"/>
                    <a:pt x="345276" y="256009"/>
                    <a:pt x="345276" y="213106"/>
                  </a:cubicBezTo>
                  <a:cubicBezTo>
                    <a:pt x="345276" y="170691"/>
                    <a:pt x="372797" y="141268"/>
                    <a:pt x="412386" y="141268"/>
                  </a:cubicBezTo>
                  <a:lnTo>
                    <a:pt x="412386" y="285405"/>
                  </a:lnTo>
                  <a:close/>
                  <a:moveTo>
                    <a:pt x="474201" y="285405"/>
                  </a:moveTo>
                  <a:lnTo>
                    <a:pt x="474201" y="141268"/>
                  </a:lnTo>
                  <a:cubicBezTo>
                    <a:pt x="514273" y="141268"/>
                    <a:pt x="541794" y="170691"/>
                    <a:pt x="541794" y="213106"/>
                  </a:cubicBezTo>
                  <a:cubicBezTo>
                    <a:pt x="541794" y="256009"/>
                    <a:pt x="514273" y="285405"/>
                    <a:pt x="474201" y="285405"/>
                  </a:cubicBezTo>
                  <a:close/>
                  <a:moveTo>
                    <a:pt x="905910" y="209723"/>
                  </a:moveTo>
                  <a:cubicBezTo>
                    <a:pt x="905910" y="138372"/>
                    <a:pt x="850841" y="82449"/>
                    <a:pt x="772632" y="82449"/>
                  </a:cubicBezTo>
                  <a:cubicBezTo>
                    <a:pt x="694907" y="82449"/>
                    <a:pt x="639381" y="137397"/>
                    <a:pt x="639381" y="213594"/>
                  </a:cubicBezTo>
                  <a:cubicBezTo>
                    <a:pt x="639381" y="289736"/>
                    <a:pt x="694423" y="344711"/>
                    <a:pt x="771665" y="344711"/>
                  </a:cubicBezTo>
                  <a:cubicBezTo>
                    <a:pt x="825255" y="344711"/>
                    <a:pt x="877422" y="319159"/>
                    <a:pt x="894784" y="270003"/>
                  </a:cubicBezTo>
                  <a:lnTo>
                    <a:pt x="833480" y="259853"/>
                  </a:lnTo>
                  <a:cubicBezTo>
                    <a:pt x="821896" y="276256"/>
                    <a:pt x="801605" y="286867"/>
                    <a:pt x="775535" y="286867"/>
                  </a:cubicBezTo>
                  <a:cubicBezTo>
                    <a:pt x="737371" y="286867"/>
                    <a:pt x="712269" y="264671"/>
                    <a:pt x="706006" y="230457"/>
                  </a:cubicBezTo>
                  <a:lnTo>
                    <a:pt x="904943" y="230457"/>
                  </a:lnTo>
                  <a:cubicBezTo>
                    <a:pt x="905427" y="224664"/>
                    <a:pt x="905910" y="217437"/>
                    <a:pt x="905910" y="209723"/>
                  </a:cubicBezTo>
                  <a:close/>
                  <a:moveTo>
                    <a:pt x="772632" y="136910"/>
                  </a:moveTo>
                  <a:cubicBezTo>
                    <a:pt x="803056" y="136910"/>
                    <a:pt x="826223" y="156697"/>
                    <a:pt x="834931" y="183683"/>
                  </a:cubicBezTo>
                  <a:lnTo>
                    <a:pt x="709393" y="183683"/>
                  </a:lnTo>
                  <a:cubicBezTo>
                    <a:pt x="718531" y="155722"/>
                    <a:pt x="742209" y="136937"/>
                    <a:pt x="772632" y="136937"/>
                  </a:cubicBezTo>
                  <a:close/>
                  <a:moveTo>
                    <a:pt x="946681" y="438691"/>
                  </a:moveTo>
                  <a:lnTo>
                    <a:pt x="1011856" y="438691"/>
                  </a:lnTo>
                  <a:lnTo>
                    <a:pt x="1011856" y="303757"/>
                  </a:lnTo>
                  <a:cubicBezTo>
                    <a:pt x="1035544" y="329813"/>
                    <a:pt x="1068992" y="344676"/>
                    <a:pt x="1104067" y="344738"/>
                  </a:cubicBezTo>
                  <a:cubicBezTo>
                    <a:pt x="1176498" y="344738"/>
                    <a:pt x="1227213" y="289790"/>
                    <a:pt x="1227213" y="213621"/>
                  </a:cubicBezTo>
                  <a:cubicBezTo>
                    <a:pt x="1227213" y="137451"/>
                    <a:pt x="1176498" y="82476"/>
                    <a:pt x="1104067" y="82476"/>
                  </a:cubicBezTo>
                  <a:cubicBezTo>
                    <a:pt x="1058701" y="82476"/>
                    <a:pt x="1025374" y="106567"/>
                    <a:pt x="1008953" y="126841"/>
                  </a:cubicBezTo>
                  <a:lnTo>
                    <a:pt x="997397" y="87321"/>
                  </a:lnTo>
                  <a:lnTo>
                    <a:pt x="946681" y="87321"/>
                  </a:lnTo>
                  <a:lnTo>
                    <a:pt x="946681" y="438718"/>
                  </a:lnTo>
                  <a:close/>
                  <a:moveTo>
                    <a:pt x="1086222" y="286840"/>
                  </a:moveTo>
                  <a:cubicBezTo>
                    <a:pt x="1042279" y="286840"/>
                    <a:pt x="1011856" y="255982"/>
                    <a:pt x="1011856" y="213594"/>
                  </a:cubicBezTo>
                  <a:cubicBezTo>
                    <a:pt x="1011856" y="171151"/>
                    <a:pt x="1042279" y="140321"/>
                    <a:pt x="1086222" y="140321"/>
                  </a:cubicBezTo>
                  <a:cubicBezTo>
                    <a:pt x="1129680" y="140321"/>
                    <a:pt x="1159137" y="171178"/>
                    <a:pt x="1159137" y="213594"/>
                  </a:cubicBezTo>
                  <a:cubicBezTo>
                    <a:pt x="1159137" y="256009"/>
                    <a:pt x="1129680" y="286867"/>
                    <a:pt x="1086222" y="286867"/>
                  </a:cubicBezTo>
                  <a:close/>
                  <a:moveTo>
                    <a:pt x="1443162" y="87294"/>
                  </a:moveTo>
                  <a:lnTo>
                    <a:pt x="1382826" y="255035"/>
                  </a:lnTo>
                  <a:lnTo>
                    <a:pt x="1374118" y="255035"/>
                  </a:lnTo>
                  <a:lnTo>
                    <a:pt x="1306041" y="87294"/>
                  </a:lnTo>
                  <a:lnTo>
                    <a:pt x="1236513" y="87294"/>
                  </a:lnTo>
                  <a:lnTo>
                    <a:pt x="1348532" y="352425"/>
                  </a:lnTo>
                  <a:cubicBezTo>
                    <a:pt x="1340818" y="372672"/>
                    <a:pt x="1333078" y="379412"/>
                    <a:pt x="1315206" y="379412"/>
                  </a:cubicBezTo>
                  <a:lnTo>
                    <a:pt x="1265485" y="379412"/>
                  </a:lnTo>
                  <a:lnTo>
                    <a:pt x="1270806" y="438691"/>
                  </a:lnTo>
                  <a:lnTo>
                    <a:pt x="1310395" y="438691"/>
                  </a:lnTo>
                  <a:cubicBezTo>
                    <a:pt x="1361567" y="438691"/>
                    <a:pt x="1388120" y="415575"/>
                    <a:pt x="1407417" y="363496"/>
                  </a:cubicBezTo>
                  <a:lnTo>
                    <a:pt x="1508847" y="87294"/>
                  </a:lnTo>
                  <a:lnTo>
                    <a:pt x="1443162" y="87294"/>
                  </a:lnTo>
                  <a:close/>
                  <a:moveTo>
                    <a:pt x="1546931" y="339893"/>
                  </a:moveTo>
                  <a:lnTo>
                    <a:pt x="1608746" y="339893"/>
                  </a:lnTo>
                  <a:lnTo>
                    <a:pt x="1608746" y="165385"/>
                  </a:lnTo>
                  <a:lnTo>
                    <a:pt x="1617426" y="165385"/>
                  </a:lnTo>
                  <a:lnTo>
                    <a:pt x="1676339" y="339893"/>
                  </a:lnTo>
                  <a:lnTo>
                    <a:pt x="1726059" y="339893"/>
                  </a:lnTo>
                  <a:lnTo>
                    <a:pt x="1788358" y="165385"/>
                  </a:lnTo>
                  <a:lnTo>
                    <a:pt x="1796555" y="165385"/>
                  </a:lnTo>
                  <a:lnTo>
                    <a:pt x="1796555" y="339893"/>
                  </a:lnTo>
                  <a:lnTo>
                    <a:pt x="1858370" y="339893"/>
                  </a:lnTo>
                  <a:lnTo>
                    <a:pt x="1858370" y="87294"/>
                  </a:lnTo>
                  <a:lnTo>
                    <a:pt x="1762288" y="87294"/>
                  </a:lnTo>
                  <a:lnTo>
                    <a:pt x="1707246" y="244424"/>
                  </a:lnTo>
                  <a:lnTo>
                    <a:pt x="1698538" y="244424"/>
                  </a:lnTo>
                  <a:lnTo>
                    <a:pt x="1645431" y="87294"/>
                  </a:lnTo>
                  <a:lnTo>
                    <a:pt x="1546931" y="87294"/>
                  </a:lnTo>
                  <a:lnTo>
                    <a:pt x="1546931" y="33989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>
                <a:buSzPts val="1100"/>
              </a:pPr>
              <a:endParaRPr sz="1300">
                <a:latin typeface="Play"/>
                <a:ea typeface="Play"/>
                <a:cs typeface="Play"/>
                <a:sym typeface="Play"/>
              </a:endParaRPr>
            </a:p>
          </p:txBody>
        </p:sp>
        <p:pic>
          <p:nvPicPr>
            <p:cNvPr id="20" name="Google Shape;595;p61"/>
            <p:cNvPicPr preferRelativeResize="0"/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651195" y="592289"/>
              <a:ext cx="709822" cy="7098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27" name="Picture 3" descr="C:\Users\User\Downloads\N1qT3f_ygJ_DxjBPummUtKD7GGCmJ0-8SLHLed-6bwBa1t1u6VkSmCR-h45pCtZHFChmho2cHp-LtxzY2inorwUE.jpg"/>
          <p:cNvPicPr>
            <a:picLocks noChangeAspect="1" noChangeArrowheads="1"/>
          </p:cNvPicPr>
          <p:nvPr/>
        </p:nvPicPr>
        <p:blipFill>
          <a:blip r:embed="rId4" cstate="print"/>
          <a:srcRect t="2936" r="68963" b="69383"/>
          <a:stretch>
            <a:fillRect/>
          </a:stretch>
        </p:blipFill>
        <p:spPr bwMode="auto">
          <a:xfrm>
            <a:off x="5738809" y="3714752"/>
            <a:ext cx="2461919" cy="2195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867" name="Picture 3" descr="Всероссийская олимпиада цифрового педагогического мастерства «Лица Сферума»  - Новости образования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750" y="3206750"/>
            <a:ext cx="5026317" cy="26786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4" name="Picture 2" descr="https://sun9-54.userapi.com/impg/9V9dB2hOvqh5dFzZkUQu9EB4DeTZDQTS7vR3-A/QFC5X75y4_s.jpg?size=798x1125&amp;quality=95&amp;sign=798c118c7efe3fe84ce07c374da719fa&amp;type=albu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10578" y="1000108"/>
            <a:ext cx="3496461" cy="492922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3240" y="367680"/>
            <a:ext cx="10945368" cy="1937200"/>
          </a:xfrm>
        </p:spPr>
        <p:txBody>
          <a:bodyPr/>
          <a:lstStyle/>
          <a:p>
            <a:r>
              <a:rPr lang="ru-RU" sz="3200" dirty="0" smtClean="0"/>
              <a:t>Сетевой проект «Домик Друзей»</a:t>
            </a:r>
            <a:br>
              <a:rPr lang="ru-RU" sz="3200" dirty="0" smtClean="0"/>
            </a:br>
            <a:r>
              <a:rPr lang="ru-RU" sz="2000" dirty="0" smtClean="0">
                <a:solidFill>
                  <a:schemeClr val="tx1"/>
                </a:solidFill>
              </a:rPr>
              <a:t>Организация взаимодействия между педагогами дошкольных образовательных учреждений на платформе </a:t>
            </a:r>
            <a:r>
              <a:rPr lang="ru-RU" sz="2000" dirty="0" err="1" smtClean="0">
                <a:solidFill>
                  <a:schemeClr val="tx1"/>
                </a:solidFill>
              </a:rPr>
              <a:t>Сферум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1928" y="571480"/>
            <a:ext cx="5360072" cy="764800"/>
          </a:xfrm>
        </p:spPr>
        <p:txBody>
          <a:bodyPr/>
          <a:lstStyle/>
          <a:p>
            <a:endParaRPr lang="ru-RU" sz="1400" dirty="0" smtClean="0"/>
          </a:p>
          <a:p>
            <a:endParaRPr lang="ru-RU" sz="1400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" cstate="print"/>
          <a:srcRect l="29329" t="17870" r="29328" b="16926"/>
          <a:stretch>
            <a:fillRect/>
          </a:stretch>
        </p:blipFill>
        <p:spPr>
          <a:xfrm>
            <a:off x="648748" y="1772816"/>
            <a:ext cx="4481519" cy="44174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/>
          <a:srcRect l="79948" t="24486" r="9247" b="57560"/>
          <a:stretch>
            <a:fillRect/>
          </a:stretch>
        </p:blipFill>
        <p:spPr>
          <a:xfrm>
            <a:off x="5392377" y="3933055"/>
            <a:ext cx="2209566" cy="22572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3" descr="C:\Users\User\Downloads\N1qT3f_ygJ_DxjBPummUtKD7GGCmJ0-8SLHLed-6bwBa1t1u6VkSmCR-h45pCtZHFChmho2cHp-LtxzY2inorwUE.jpg"/>
          <p:cNvPicPr>
            <a:picLocks noChangeAspect="1" noChangeArrowheads="1"/>
          </p:cNvPicPr>
          <p:nvPr/>
        </p:nvPicPr>
        <p:blipFill>
          <a:blip r:embed="rId3" cstate="print"/>
          <a:srcRect t="2936" r="68963" b="69383"/>
          <a:stretch>
            <a:fillRect/>
          </a:stretch>
        </p:blipFill>
        <p:spPr bwMode="auto">
          <a:xfrm>
            <a:off x="5406265" y="1772816"/>
            <a:ext cx="2195678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942" y="1772816"/>
            <a:ext cx="3375536" cy="4422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20" y="476672"/>
            <a:ext cx="4876190" cy="487619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431704" y="5141647"/>
            <a:ext cx="476124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 smtClean="0">
                <a:solidFill>
                  <a:srgbClr val="391612"/>
                </a:solidFill>
              </a:rPr>
              <a:t>за внимание</a:t>
            </a:r>
            <a:endParaRPr lang="ru-RU" sz="6600" dirty="0">
              <a:solidFill>
                <a:srgbClr val="39161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ISPRING_RESOURCE_PATHS_HASH_PRESENTER" val="f5976322a44a97ac26d815ee62557e8e28e4d658"/>
</p:tagLst>
</file>

<file path=ppt/theme/theme1.xml><?xml version="1.0" encoding="utf-8"?>
<a:theme xmlns:a="http://schemas.openxmlformats.org/drawingml/2006/main" name="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8776</Words>
  <Application>WPS Presentation</Application>
  <PresentationFormat>Широкоэкранный</PresentationFormat>
  <Paragraphs>376</Paragraphs>
  <Slides>28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3" baseType="lpstr">
      <vt:lpstr>Arial</vt:lpstr>
      <vt:lpstr>SimSun</vt:lpstr>
      <vt:lpstr>Wingdings</vt:lpstr>
      <vt:lpstr>Inter Medium</vt:lpstr>
      <vt:lpstr>Segoe Print</vt:lpstr>
      <vt:lpstr>Play</vt:lpstr>
      <vt:lpstr>Arial</vt:lpstr>
      <vt:lpstr>Inter</vt:lpstr>
      <vt:lpstr>Calibri</vt:lpstr>
      <vt:lpstr>Calibri Light</vt:lpstr>
      <vt:lpstr>Microsoft Sans Serif</vt:lpstr>
      <vt:lpstr>Microsoft YaHei</vt:lpstr>
      <vt:lpstr>Arial Unicode MS</vt:lpstr>
      <vt:lpstr>Courier New</vt:lpstr>
      <vt:lpstr>Тема Office</vt:lpstr>
      <vt:lpstr>Опыт работы  МДОУ д/с № 63 «Звёздочка»  г.Волжский Волгоградской области  на платформе    </vt:lpstr>
      <vt:lpstr>Этапы освоения платформы Сферум</vt:lpstr>
      <vt:lpstr>Реализация Дорожной карты</vt:lpstr>
      <vt:lpstr>Трудности на начальном этапе освоения  платформы Сферум:    Сопротивление педагогов и родителей (все устраивает в вайбере) Низкий уровень развития цифровых компетенций педагогов</vt:lpstr>
      <vt:lpstr>Старший воспитатель</vt:lpstr>
      <vt:lpstr>Призеры Всероссийской Олимпиады «Лица Сферума 2024». Участие в образовательной сессии «Лидеры Сферума» в Центре знаний «Машук»   </vt:lpstr>
      <vt:lpstr>Стратегическая сессия «Лидеры Сферума»</vt:lpstr>
      <vt:lpstr>Инструменты Сферума в работе с педагогами</vt:lpstr>
      <vt:lpstr>Инструменты Сферума в работе с педагогами</vt:lpstr>
      <vt:lpstr>Инструменты Сферума в работе с педагогами</vt:lpstr>
      <vt:lpstr>Сферум для педагогов</vt:lpstr>
      <vt:lpstr>Канал «Звездная Академия»</vt:lpstr>
      <vt:lpstr>Участие педагогического коллектива в Активностях Сферум</vt:lpstr>
      <vt:lpstr>PowerPoint 演示文稿</vt:lpstr>
      <vt:lpstr>PowerPoint 演示文稿</vt:lpstr>
      <vt:lpstr>Опыт работы воспитателя группы № 4 «Радуга» МДОУ д/с № 63 на платформе Сферум </vt:lpstr>
      <vt:lpstr>Инструменты Сферума в работе с родителями</vt:lpstr>
      <vt:lpstr>Инструменты Сферума в работе с родителями</vt:lpstr>
      <vt:lpstr>Инструмент Сферума VK Звонки: приложение для групповых видеоконференций</vt:lpstr>
      <vt:lpstr>Сервис Сферума «Сбор файлов»</vt:lpstr>
      <vt:lpstr>Сервис Сферума «Интерактивная доска»</vt:lpstr>
      <vt:lpstr>Использование тематических стикеров </vt:lpstr>
      <vt:lpstr>Награды Сферума</vt:lpstr>
      <vt:lpstr>Канал «Творческое сообщество «Потенциал» был создан  для участия во Всероссийской Олимпиаде «Лица Сферума 2024»</vt:lpstr>
      <vt:lpstr>Обучающий тренинг для родителей: "Начнём с себя или как воспитывать детей поколения W"- новый формат родительских собраний</vt:lpstr>
      <vt:lpstr>PowerPoint 演示文稿</vt:lpstr>
      <vt:lpstr>Сетевой проект «Домик Друзей» Организация взаимодействия между педагогами дошкольных образовательных учреждений на платформе Сферум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Olga</cp:lastModifiedBy>
  <cp:revision>350</cp:revision>
  <dcterms:created xsi:type="dcterms:W3CDTF">2020-07-14T14:01:00Z</dcterms:created>
  <dcterms:modified xsi:type="dcterms:W3CDTF">2024-11-14T13:17:48Z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2A2EBCAC0B54427FB7FADD0DD0AF6B46_13</vt:lpwstr>
  </property>
  <property fmtid="{D5CDD505-2E9C-101B-9397-08002B2CF9AE}" pid="3" name="KSOProductBuildVer">
    <vt:lpwstr>1049-12.2.0.18607</vt:lpwstr>
  </property>
</Properties>
</file>